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</p:sldMasterIdLst>
  <p:notesMasterIdLst>
    <p:notesMasterId r:id="rId21"/>
  </p:notesMasterIdLst>
  <p:sldIdLst>
    <p:sldId id="277" r:id="rId5"/>
    <p:sldId id="283" r:id="rId6"/>
    <p:sldId id="595" r:id="rId7"/>
    <p:sldId id="290" r:id="rId8"/>
    <p:sldId id="511" r:id="rId9"/>
    <p:sldId id="596" r:id="rId10"/>
    <p:sldId id="291" r:id="rId11"/>
    <p:sldId id="580" r:id="rId12"/>
    <p:sldId id="308" r:id="rId13"/>
    <p:sldId id="318" r:id="rId14"/>
    <p:sldId id="306" r:id="rId15"/>
    <p:sldId id="578" r:id="rId16"/>
    <p:sldId id="590" r:id="rId17"/>
    <p:sldId id="575" r:id="rId18"/>
    <p:sldId id="598" r:id="rId19"/>
    <p:sldId id="317" r:id="rId20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32C39F4-1C95-4F57-989D-41E07FBE1288}">
          <p14:sldIdLst>
            <p14:sldId id="277"/>
            <p14:sldId id="283"/>
            <p14:sldId id="595"/>
            <p14:sldId id="290"/>
            <p14:sldId id="511"/>
            <p14:sldId id="596"/>
            <p14:sldId id="291"/>
            <p14:sldId id="580"/>
            <p14:sldId id="308"/>
            <p14:sldId id="318"/>
            <p14:sldId id="306"/>
            <p14:sldId id="578"/>
            <p14:sldId id="590"/>
            <p14:sldId id="575"/>
            <p14:sldId id="598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0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ichberger, Eva" initials="E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7"/>
    <a:srgbClr val="FFDB00"/>
    <a:srgbClr val="3F3F3F"/>
    <a:srgbClr val="595959"/>
    <a:srgbClr val="BB8714"/>
    <a:srgbClr val="050102"/>
    <a:srgbClr val="E53527"/>
    <a:srgbClr val="F29400"/>
    <a:srgbClr val="008FCB"/>
    <a:srgbClr val="8A2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771" autoAdjust="0"/>
  </p:normalViewPr>
  <p:slideViewPr>
    <p:cSldViewPr snapToGrid="0" snapToObjects="1">
      <p:cViewPr varScale="1">
        <p:scale>
          <a:sx n="146" d="100"/>
          <a:sy n="146" d="100"/>
        </p:scale>
        <p:origin x="630" y="114"/>
      </p:cViewPr>
      <p:guideLst>
        <p:guide orient="horz"/>
        <p:guide pos="106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k Bestenlehner" userId="ba72310c-5315-4eca-bff6-e48080d48f00" providerId="ADAL" clId="{E1DCB6B3-1F7A-43B9-817B-9C502967DFB6}"/>
    <pc:docChg chg="undo custSel modSld modMainMaster">
      <pc:chgData name="Dominik Bestenlehner" userId="ba72310c-5315-4eca-bff6-e48080d48f00" providerId="ADAL" clId="{E1DCB6B3-1F7A-43B9-817B-9C502967DFB6}" dt="2024-06-18T14:48:05.196" v="76" actId="20577"/>
      <pc:docMkLst>
        <pc:docMk/>
      </pc:docMkLst>
      <pc:sldChg chg="modSp mod">
        <pc:chgData name="Dominik Bestenlehner" userId="ba72310c-5315-4eca-bff6-e48080d48f00" providerId="ADAL" clId="{E1DCB6B3-1F7A-43B9-817B-9C502967DFB6}" dt="2024-06-18T14:48:05.196" v="76" actId="20577"/>
        <pc:sldMkLst>
          <pc:docMk/>
          <pc:sldMk cId="144342566" sldId="594"/>
        </pc:sldMkLst>
        <pc:spChg chg="mod">
          <ac:chgData name="Dominik Bestenlehner" userId="ba72310c-5315-4eca-bff6-e48080d48f00" providerId="ADAL" clId="{E1DCB6B3-1F7A-43B9-817B-9C502967DFB6}" dt="2024-06-18T14:48:05.196" v="76" actId="20577"/>
          <ac:spMkLst>
            <pc:docMk/>
            <pc:sldMk cId="144342566" sldId="594"/>
            <ac:spMk id="3" creationId="{DA995048-0D53-68EA-4110-8D7F63897540}"/>
          </ac:spMkLst>
        </pc:spChg>
      </pc:sldChg>
      <pc:sldMasterChg chg="modSp mod">
        <pc:chgData name="Dominik Bestenlehner" userId="ba72310c-5315-4eca-bff6-e48080d48f00" providerId="ADAL" clId="{E1DCB6B3-1F7A-43B9-817B-9C502967DFB6}" dt="2024-06-18T14:33:53.638" v="74" actId="20577"/>
        <pc:sldMasterMkLst>
          <pc:docMk/>
          <pc:sldMasterMk cId="1918760875" sldId="2147483705"/>
        </pc:sldMasterMkLst>
        <pc:spChg chg="mod">
          <ac:chgData name="Dominik Bestenlehner" userId="ba72310c-5315-4eca-bff6-e48080d48f00" providerId="ADAL" clId="{E1DCB6B3-1F7A-43B9-817B-9C502967DFB6}" dt="2024-06-18T14:33:53.638" v="74" actId="20577"/>
          <ac:spMkLst>
            <pc:docMk/>
            <pc:sldMasterMk cId="1918760875" sldId="2147483705"/>
            <ac:spMk id="3" creationId="{00000000-0000-0000-0000-000000000000}"/>
          </ac:spMkLst>
        </pc:spChg>
      </pc:sldMasterChg>
    </pc:docChg>
  </pc:docChgLst>
  <pc:docChgLst>
    <pc:chgData name="Dominik Bestenlehner" userId="ba72310c-5315-4eca-bff6-e48080d48f00" providerId="ADAL" clId="{DD427634-FC39-44F6-A374-5C394AE6D06D}"/>
    <pc:docChg chg="modSld">
      <pc:chgData name="Dominik Bestenlehner" userId="ba72310c-5315-4eca-bff6-e48080d48f00" providerId="ADAL" clId="{DD427634-FC39-44F6-A374-5C394AE6D06D}" dt="2024-07-10T14:18:32.572" v="0" actId="20577"/>
      <pc:docMkLst>
        <pc:docMk/>
      </pc:docMkLst>
      <pc:sldChg chg="modSp mod">
        <pc:chgData name="Dominik Bestenlehner" userId="ba72310c-5315-4eca-bff6-e48080d48f00" providerId="ADAL" clId="{DD427634-FC39-44F6-A374-5C394AE6D06D}" dt="2024-07-10T14:18:32.572" v="0" actId="20577"/>
        <pc:sldMkLst>
          <pc:docMk/>
          <pc:sldMk cId="144342566" sldId="594"/>
        </pc:sldMkLst>
        <pc:spChg chg="mod">
          <ac:chgData name="Dominik Bestenlehner" userId="ba72310c-5315-4eca-bff6-e48080d48f00" providerId="ADAL" clId="{DD427634-FC39-44F6-A374-5C394AE6D06D}" dt="2024-07-10T14:18:32.572" v="0" actId="20577"/>
          <ac:spMkLst>
            <pc:docMk/>
            <pc:sldMk cId="144342566" sldId="594"/>
            <ac:spMk id="3" creationId="{DA995048-0D53-68EA-4110-8D7F638975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CE51C-9057-4919-AD81-B98CC6311843}" type="datetimeFigureOut">
              <a:rPr lang="de-DE" smtClean="0"/>
              <a:t>11.10.2024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46B64-44BE-4812-B163-7E717D49F0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52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46B64-44BE-4812-B163-7E717D49F00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0382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28.10 2019 | Besuch bei Ritter XL</a:t>
            </a:r>
          </a:p>
        </p:txBody>
      </p:sp>
    </p:spTree>
    <p:extLst>
      <p:ext uri="{BB962C8B-B14F-4D97-AF65-F5344CB8AC3E}">
        <p14:creationId xmlns:p14="http://schemas.microsoft.com/office/powerpoint/2010/main" val="3590078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83"/>
            <a:ext cx="9083487" cy="5143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  w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-1" y="2589803"/>
            <a:ext cx="9144001" cy="1156283"/>
          </a:xfrm>
          <a:prstGeom prst="rect">
            <a:avLst/>
          </a:prstGeom>
          <a:solidFill>
            <a:srgbClr val="FF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360000" y="3946499"/>
            <a:ext cx="7812400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Ökologisch. Konsequent. Heizen.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360000" y="4833495"/>
            <a:ext cx="52026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u="none" strike="noStrike" kern="1200" baseline="30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Ritter Energie- und  Umwelttechnik GmbH &amp; Co. KG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8921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r>
              <a:rPr lang="de-DE" dirty="0"/>
              <a:t>Bild durch Klicken auf Symbol hinzufügen und zum Thema passend auswählen</a:t>
            </a:r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2589803"/>
            <a:ext cx="8423999" cy="1156283"/>
          </a:xfrm>
        </p:spPr>
        <p:txBody>
          <a:bodyPr anchor="ctr" anchorCtr="0">
            <a:normAutofit/>
          </a:bodyPr>
          <a:lstStyle>
            <a:lvl1pPr>
              <a:defRPr sz="24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BEISPIELTITEL MIT EINER ODER ZWEI ZEILE(N),</a:t>
            </a:r>
          </a:p>
          <a:p>
            <a:pPr lvl="0"/>
            <a:r>
              <a:rPr lang="de-DE" dirty="0"/>
              <a:t>ARIAL FETT, 24 PKT)</a:t>
            </a:r>
          </a:p>
        </p:txBody>
      </p:sp>
      <p:pic>
        <p:nvPicPr>
          <p:cNvPr id="2050" name="Picture 2" descr="C:\Users\jst\Desktop\Ritter_Energie_rgb_powerpoint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520" y="4109924"/>
            <a:ext cx="1956478" cy="6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ig +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360000" y="265087"/>
            <a:ext cx="6948000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aseline="0"/>
            </a:lvl1pPr>
          </a:lstStyle>
          <a:p>
            <a:pPr lvl="0"/>
            <a:r>
              <a:rPr lang="de-DE" dirty="0"/>
              <a:t>3-SPALTIG (ARIAL FETT, 20 PKT)</a:t>
            </a:r>
            <a:endParaRPr lang="de-DE" alt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2"/>
          </p:nvPr>
        </p:nvSpPr>
        <p:spPr>
          <a:xfrm>
            <a:off x="360363" y="950913"/>
            <a:ext cx="2736000" cy="21701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13" name="Bildplatzhalter 11"/>
          <p:cNvSpPr>
            <a:spLocks noGrp="1"/>
          </p:cNvSpPr>
          <p:nvPr>
            <p:ph type="pic" sz="quarter" idx="13"/>
          </p:nvPr>
        </p:nvSpPr>
        <p:spPr>
          <a:xfrm>
            <a:off x="3204181" y="950913"/>
            <a:ext cx="2736000" cy="21701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14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6048000" y="951571"/>
            <a:ext cx="2736000" cy="21701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15" name="Inhaltsplatzhalter 11"/>
          <p:cNvSpPr>
            <a:spLocks noGrp="1"/>
          </p:cNvSpPr>
          <p:nvPr>
            <p:ph sz="half" idx="1" hasCustomPrompt="1"/>
          </p:nvPr>
        </p:nvSpPr>
        <p:spPr>
          <a:xfrm>
            <a:off x="360363" y="3266191"/>
            <a:ext cx="2736000" cy="13081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buNone/>
              <a:defRPr sz="1200" baseline="0"/>
            </a:lvl1pPr>
          </a:lstStyle>
          <a:p>
            <a:pPr eaLnBrk="1" hangingPunct="1"/>
            <a:r>
              <a:rPr lang="de-DE" altLang="de-DE" dirty="0"/>
              <a:t>Dies ist ein Platzhalter für eine Bildunterschrift (Arial, 12 </a:t>
            </a:r>
            <a:r>
              <a:rPr lang="de-DE" altLang="de-DE" dirty="0" err="1"/>
              <a:t>Pkt</a:t>
            </a:r>
            <a:r>
              <a:rPr lang="de-DE" altLang="de-DE" dirty="0"/>
              <a:t>, Zeilenabstand 1)</a:t>
            </a:r>
          </a:p>
          <a:p>
            <a:pPr eaLnBrk="1" hangingPunct="1"/>
            <a:endParaRPr lang="de-DE" altLang="de-DE" dirty="0"/>
          </a:p>
        </p:txBody>
      </p:sp>
      <p:sp>
        <p:nvSpPr>
          <p:cNvPr id="16" name="Inhaltsplatzhalter 11"/>
          <p:cNvSpPr>
            <a:spLocks noGrp="1"/>
          </p:cNvSpPr>
          <p:nvPr>
            <p:ph sz="half" idx="15" hasCustomPrompt="1"/>
          </p:nvPr>
        </p:nvSpPr>
        <p:spPr>
          <a:xfrm>
            <a:off x="3204181" y="3266191"/>
            <a:ext cx="2736000" cy="13081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/>
            </a:lvl1pPr>
          </a:lstStyle>
          <a:p>
            <a:pPr eaLnBrk="1" hangingPunct="1"/>
            <a:r>
              <a:rPr lang="de-DE" altLang="de-DE" dirty="0"/>
              <a:t>Dies ist ein Platzhalter für eine Bildunterschrift (Arial, 12 </a:t>
            </a:r>
            <a:r>
              <a:rPr lang="de-DE" altLang="de-DE" dirty="0" err="1"/>
              <a:t>Pkt</a:t>
            </a:r>
            <a:r>
              <a:rPr lang="de-DE" altLang="de-DE" dirty="0"/>
              <a:t>, Zeilenabstand 1)</a:t>
            </a:r>
          </a:p>
        </p:txBody>
      </p:sp>
      <p:sp>
        <p:nvSpPr>
          <p:cNvPr id="17" name="Inhaltsplatzhalter 11"/>
          <p:cNvSpPr>
            <a:spLocks noGrp="1"/>
          </p:cNvSpPr>
          <p:nvPr>
            <p:ph sz="half" idx="16" hasCustomPrompt="1"/>
          </p:nvPr>
        </p:nvSpPr>
        <p:spPr>
          <a:xfrm>
            <a:off x="6048000" y="3257527"/>
            <a:ext cx="2736000" cy="13081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/>
            </a:lvl1pPr>
          </a:lstStyle>
          <a:p>
            <a:pPr eaLnBrk="1" hangingPunct="1"/>
            <a:r>
              <a:rPr lang="de-DE" altLang="de-DE" dirty="0"/>
              <a:t>Dies ist ein Platzhalter für eine Bildunterschrift (Arial, 12 </a:t>
            </a:r>
            <a:r>
              <a:rPr lang="de-DE" altLang="de-DE" dirty="0" err="1"/>
              <a:t>Pkt</a:t>
            </a:r>
            <a:r>
              <a:rPr lang="de-DE" altLang="de-DE" dirty="0"/>
              <a:t>, Zeilenabstand 1)</a:t>
            </a:r>
          </a:p>
        </p:txBody>
      </p:sp>
    </p:spTree>
    <p:extLst>
      <p:ext uri="{BB962C8B-B14F-4D97-AF65-F5344CB8AC3E}">
        <p14:creationId xmlns:p14="http://schemas.microsoft.com/office/powerpoint/2010/main" val="423535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enplatzhalter 9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B00"/>
          </a:solidFill>
        </p:spPr>
        <p:txBody>
          <a:bodyPr anchor="t" anchorCtr="0">
            <a:norm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Mediaclip hinzufügen durch klicken auf das Symbol unten</a:t>
            </a:r>
          </a:p>
        </p:txBody>
      </p:sp>
    </p:spTree>
    <p:extLst>
      <p:ext uri="{BB962C8B-B14F-4D97-AF65-F5344CB8AC3E}">
        <p14:creationId xmlns:p14="http://schemas.microsoft.com/office/powerpoint/2010/main" val="2190055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_OHNE_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 sz="2100" b="1">
                <a:cs typeface="Arial"/>
              </a:defRPr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/>
              <a:t>Hier kann eine Headline stehen; falls keine Kapitelangabe auch zweizeilig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6274" y="1240953"/>
            <a:ext cx="7385902" cy="3221576"/>
          </a:xfrm>
        </p:spPr>
        <p:txBody>
          <a:bodyPr/>
          <a:lstStyle>
            <a:lvl1pPr>
              <a:defRPr>
                <a:solidFill>
                  <a:srgbClr val="0028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350">
                <a:solidFill>
                  <a:srgbClr val="0028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350">
                <a:solidFill>
                  <a:srgbClr val="0028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06054" indent="-130969">
              <a:buFont typeface="Arial" panose="020B0604020202020204" pitchFamily="34" charset="0"/>
              <a:buChar char="•"/>
              <a:defRPr sz="1050">
                <a:solidFill>
                  <a:srgbClr val="0028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" name="Rectangle 277"/>
          <p:cNvSpPr>
            <a:spLocks noGrp="1" noChangeArrowheads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© BSW-Solar</a:t>
            </a:r>
          </a:p>
        </p:txBody>
      </p:sp>
    </p:spTree>
    <p:extLst>
      <p:ext uri="{BB962C8B-B14F-4D97-AF65-F5344CB8AC3E}">
        <p14:creationId xmlns:p14="http://schemas.microsoft.com/office/powerpoint/2010/main" val="372729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-4762" y="82"/>
            <a:ext cx="9148762" cy="512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  w</a:t>
            </a:r>
          </a:p>
        </p:txBody>
      </p:sp>
      <p:sp>
        <p:nvSpPr>
          <p:cNvPr id="27" name="Rechteck 26"/>
          <p:cNvSpPr/>
          <p:nvPr userDrawn="1"/>
        </p:nvSpPr>
        <p:spPr>
          <a:xfrm>
            <a:off x="-4763" y="-1"/>
            <a:ext cx="3238080" cy="3746087"/>
          </a:xfrm>
          <a:prstGeom prst="rect">
            <a:avLst/>
          </a:prstGeom>
          <a:solidFill>
            <a:srgbClr val="FF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2"/>
          <p:cNvSpPr>
            <a:spLocks noGrp="1"/>
          </p:cNvSpPr>
          <p:nvPr>
            <p:ph type="ctrTitle" hasCustomPrompt="1"/>
          </p:nvPr>
        </p:nvSpPr>
        <p:spPr>
          <a:xfrm>
            <a:off x="360001" y="2209521"/>
            <a:ext cx="2508554" cy="1529842"/>
          </a:xfrm>
        </p:spPr>
        <p:txBody>
          <a:bodyPr lIns="0" rIns="0" anchor="ctr" anchorCtr="0"/>
          <a:lstStyle>
            <a:lvl1pPr algn="l">
              <a:defRPr sz="2400" b="1" baseline="0"/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BEISPIELTITEL</a:t>
            </a:r>
            <a:br>
              <a:rPr lang="en-GB" dirty="0"/>
            </a:br>
            <a:r>
              <a:rPr lang="en-GB" dirty="0"/>
              <a:t>(Arial FETT, </a:t>
            </a:r>
            <a:br>
              <a:rPr lang="en-GB" dirty="0"/>
            </a:br>
            <a:r>
              <a:rPr lang="en-GB" dirty="0"/>
              <a:t>24 </a:t>
            </a:r>
            <a:r>
              <a:rPr lang="en-GB" dirty="0" err="1"/>
              <a:t>Pkt</a:t>
            </a:r>
            <a:r>
              <a:rPr lang="en-GB" dirty="0"/>
              <a:t>)</a:t>
            </a:r>
            <a:endParaRPr lang="de-DE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360000" y="3946499"/>
            <a:ext cx="7812400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Ökologisch. Konsequent. Heizen.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3233738" y="0"/>
            <a:ext cx="5910262" cy="373936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Bild durch Klicken auf Symbol hinzufügen und zum Thema passend auswählen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0000" y="4833495"/>
            <a:ext cx="5202600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u="none" strike="noStrike" kern="1200" baseline="30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Ritter Energie- und  Umwelttechnik GmbH &amp; Co. KG</a:t>
            </a:r>
          </a:p>
        </p:txBody>
      </p:sp>
      <p:pic>
        <p:nvPicPr>
          <p:cNvPr id="10" name="Picture 2" descr="C:\Users\jst\Desktop\Ritter_Energie_rgb_powerpoint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520" y="4109924"/>
            <a:ext cx="1956478" cy="6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23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ezeichn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3233317" y="0"/>
            <a:ext cx="591068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-4763" y="-1"/>
            <a:ext cx="3238080" cy="5143501"/>
          </a:xfrm>
          <a:prstGeom prst="rect">
            <a:avLst/>
          </a:prstGeom>
          <a:solidFill>
            <a:srgbClr val="FF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590" y="609600"/>
            <a:ext cx="2619375" cy="1428750"/>
          </a:xfrm>
        </p:spPr>
        <p:txBody>
          <a:bodyPr tIns="0" bIns="0" anchor="t" anchorCtr="0"/>
          <a:lstStyle>
            <a:lvl1pPr algn="r">
              <a:defRPr sz="12000" b="1"/>
            </a:lvl1pPr>
            <a:lvl2pPr>
              <a:defRPr sz="12000"/>
            </a:lvl2pPr>
            <a:lvl3pPr>
              <a:defRPr sz="12000"/>
            </a:lvl3pPr>
            <a:lvl4pPr>
              <a:defRPr sz="12000"/>
            </a:lvl4pPr>
            <a:lvl5pPr>
              <a:defRPr sz="12000"/>
            </a:lvl5pPr>
          </a:lstStyle>
          <a:p>
            <a:pPr lvl="0"/>
            <a:r>
              <a:rPr lang="de-DE" dirty="0"/>
              <a:t>1.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619499" y="951572"/>
            <a:ext cx="5153025" cy="1229653"/>
          </a:xfrm>
        </p:spPr>
        <p:txBody>
          <a:bodyPr anchor="b"/>
          <a:lstStyle>
            <a:lvl1pPr>
              <a:defRPr sz="3000" b="1" cap="all" baseline="0"/>
            </a:lvl1pPr>
          </a:lstStyle>
          <a:p>
            <a:pPr lvl="0"/>
            <a:r>
              <a:rPr lang="de-DE" dirty="0"/>
              <a:t>KAPITELBEZEICHNUNG</a:t>
            </a:r>
            <a:br>
              <a:rPr lang="de-DE" dirty="0"/>
            </a:br>
            <a:r>
              <a:rPr lang="de-DE" dirty="0"/>
              <a:t>(ARIAL FETT, 30 </a:t>
            </a:r>
            <a:r>
              <a:rPr lang="de-DE" dirty="0" err="1"/>
              <a:t>pkt</a:t>
            </a:r>
            <a:r>
              <a:rPr lang="de-DE" dirty="0"/>
              <a:t>)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19500" y="2571750"/>
            <a:ext cx="5153025" cy="2022476"/>
          </a:xfrm>
        </p:spPr>
        <p:txBody>
          <a:bodyPr/>
          <a:lstStyle>
            <a:lvl1pPr>
              <a:defRPr sz="2000" cap="all" baseline="0"/>
            </a:lvl1pPr>
          </a:lstStyle>
          <a:p>
            <a:pPr lvl="0"/>
            <a:r>
              <a:rPr lang="de-DE" dirty="0"/>
              <a:t>Unterüberschrift</a:t>
            </a:r>
            <a:br>
              <a:rPr lang="de-DE" dirty="0"/>
            </a:br>
            <a:r>
              <a:rPr lang="de-DE" dirty="0"/>
              <a:t>(Arial normal, 20 </a:t>
            </a:r>
            <a:r>
              <a:rPr lang="de-DE" dirty="0" err="1"/>
              <a:t>pkt</a:t>
            </a:r>
            <a:r>
              <a:rPr lang="de-DE" dirty="0"/>
              <a:t>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48629" y="265087"/>
            <a:ext cx="1125275" cy="38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66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360000" y="265087"/>
            <a:ext cx="6948000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de-DE" dirty="0"/>
              <a:t>ÜBERSCHRIFT MIT EINER ZEILE (ARIAL FETT, 20 PKT)</a:t>
            </a:r>
            <a:endParaRPr lang="de-DE" alt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350702" y="949326"/>
            <a:ext cx="8423275" cy="3643312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447675" indent="-266700" eaLnBrk="1" hangingPunct="1">
              <a:defRPr/>
            </a:lvl3pPr>
          </a:lstStyle>
          <a:p>
            <a:r>
              <a:rPr lang="de-DE" b="1" dirty="0"/>
              <a:t>Überschrift (Arial fett, 16 PKT)</a:t>
            </a:r>
          </a:p>
          <a:p>
            <a:r>
              <a:rPr lang="de-DE" b="0" dirty="0"/>
              <a:t>Dies ist ein Platzhalter für den Fließtext (Arial, 16 PKT), Zeilenabstand 1. Der Text ist linksbündig ausgerichtet ohne Tabulator und darf die vorgegebene Breite des Textfelds nicht überschreiten.</a:t>
            </a:r>
          </a:p>
          <a:p>
            <a:pPr marL="180975" marR="0" lvl="1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altLang="de-DE" dirty="0"/>
              <a:t>Erste Ebene der Auflistung mit Kreis (Arial, 16 PKT). ). </a:t>
            </a:r>
            <a:r>
              <a:rPr lang="de-DE" altLang="de-DE" dirty="0" err="1"/>
              <a:t>Lorem</a:t>
            </a:r>
            <a:r>
              <a:rPr lang="de-DE" altLang="de-DE" dirty="0"/>
              <a:t> </a:t>
            </a:r>
            <a:r>
              <a:rPr lang="de-DE" altLang="de-DE" dirty="0" err="1"/>
              <a:t>ipsum</a:t>
            </a:r>
            <a:r>
              <a:rPr lang="de-DE" altLang="de-DE" dirty="0"/>
              <a:t> </a:t>
            </a:r>
            <a:r>
              <a:rPr lang="de-DE" altLang="de-DE" dirty="0" err="1"/>
              <a:t>dolor</a:t>
            </a:r>
            <a:r>
              <a:rPr lang="de-DE" altLang="de-DE" dirty="0"/>
              <a:t> </a:t>
            </a:r>
            <a:r>
              <a:rPr lang="de-DE" altLang="de-DE" dirty="0" err="1"/>
              <a:t>sit</a:t>
            </a:r>
            <a:r>
              <a:rPr lang="de-DE" altLang="de-DE" dirty="0"/>
              <a:t> </a:t>
            </a:r>
            <a:r>
              <a:rPr lang="de-DE" altLang="de-DE" dirty="0" err="1"/>
              <a:t>amet</a:t>
            </a:r>
            <a:r>
              <a:rPr lang="de-DE" altLang="de-DE" dirty="0"/>
              <a:t> </a:t>
            </a:r>
            <a:r>
              <a:rPr lang="de-DE" altLang="de-DE" dirty="0" err="1"/>
              <a:t>est</a:t>
            </a:r>
            <a:r>
              <a:rPr lang="de-DE" altLang="de-DE" dirty="0"/>
              <a:t> </a:t>
            </a:r>
            <a:r>
              <a:rPr lang="de-DE" altLang="de-DE" dirty="0" err="1"/>
              <a:t>consista</a:t>
            </a:r>
            <a:r>
              <a:rPr lang="de-DE" altLang="de-DE" dirty="0"/>
              <a:t> </a:t>
            </a:r>
            <a:r>
              <a:rPr lang="de-DE" altLang="de-DE" dirty="0" err="1"/>
              <a:t>uptitat</a:t>
            </a:r>
            <a:r>
              <a:rPr lang="de-DE" altLang="de-DE" dirty="0"/>
              <a:t> </a:t>
            </a:r>
            <a:r>
              <a:rPr lang="de-DE" altLang="de-DE" dirty="0" err="1"/>
              <a:t>selt</a:t>
            </a:r>
            <a:r>
              <a:rPr lang="de-DE" altLang="de-DE" dirty="0"/>
              <a:t> </a:t>
            </a:r>
            <a:r>
              <a:rPr lang="de-DE" altLang="de-DE" dirty="0" err="1"/>
              <a:t>que</a:t>
            </a:r>
            <a:r>
              <a:rPr lang="de-DE" altLang="de-DE" dirty="0"/>
              <a:t> mi, </a:t>
            </a:r>
            <a:r>
              <a:rPr lang="de-DE" altLang="de-DE" dirty="0" err="1"/>
              <a:t>iliquatur</a:t>
            </a:r>
            <a:r>
              <a:rPr lang="de-DE" altLang="de-DE" dirty="0"/>
              <a:t> </a:t>
            </a:r>
            <a:r>
              <a:rPr lang="de-DE" altLang="de-DE" dirty="0" err="1"/>
              <a:t>sit</a:t>
            </a:r>
            <a:r>
              <a:rPr lang="de-DE" altLang="de-DE" dirty="0"/>
              <a:t> </a:t>
            </a:r>
            <a:r>
              <a:rPr lang="de-DE" altLang="de-DE" dirty="0" err="1"/>
              <a:t>fugitibus</a:t>
            </a:r>
            <a:r>
              <a:rPr lang="de-DE" altLang="de-DE" dirty="0"/>
              <a:t>, </a:t>
            </a:r>
            <a:r>
              <a:rPr lang="de-DE" altLang="de-DE" dirty="0" err="1"/>
              <a:t>seque</a:t>
            </a:r>
            <a:r>
              <a:rPr lang="de-DE" altLang="de-DE" dirty="0"/>
              <a:t> </a:t>
            </a:r>
            <a:r>
              <a:rPr lang="de-DE" altLang="de-DE" dirty="0" err="1"/>
              <a:t>nosam</a:t>
            </a:r>
            <a:r>
              <a:rPr lang="de-DE" altLang="de-DE" dirty="0"/>
              <a:t> </a:t>
            </a:r>
            <a:r>
              <a:rPr lang="de-DE" altLang="de-DE" dirty="0" err="1"/>
              <a:t>liquam</a:t>
            </a:r>
            <a:r>
              <a:rPr lang="de-DE" altLang="de-DE" dirty="0"/>
              <a:t>, </a:t>
            </a:r>
            <a:r>
              <a:rPr lang="de-DE" altLang="de-DE" dirty="0" err="1"/>
              <a:t>invenis</a:t>
            </a:r>
            <a:r>
              <a:rPr lang="de-DE" altLang="de-DE" dirty="0"/>
              <a:t> et </a:t>
            </a:r>
            <a:r>
              <a:rPr lang="de-DE" altLang="de-DE" dirty="0" err="1"/>
              <a:t>il</a:t>
            </a:r>
            <a:r>
              <a:rPr lang="de-DE" altLang="de-DE" dirty="0"/>
              <a:t> </a:t>
            </a:r>
            <a:r>
              <a:rPr lang="de-DE" altLang="de-DE" dirty="0" err="1"/>
              <a:t>imodita</a:t>
            </a:r>
            <a:r>
              <a:rPr lang="de-DE" altLang="de-DE" dirty="0"/>
              <a:t> </a:t>
            </a:r>
            <a:r>
              <a:rPr lang="de-DE" altLang="de-DE" dirty="0" err="1"/>
              <a:t>tenecestrum</a:t>
            </a:r>
            <a:r>
              <a:rPr lang="de-DE" altLang="de-DE" dirty="0"/>
              <a:t> </a:t>
            </a:r>
            <a:r>
              <a:rPr lang="de-DE" altLang="de-DE" dirty="0" err="1"/>
              <a:t>que</a:t>
            </a:r>
            <a:r>
              <a:rPr lang="de-DE" altLang="de-DE" dirty="0"/>
              <a:t> </a:t>
            </a:r>
            <a:r>
              <a:rPr lang="de-DE" altLang="de-DE" dirty="0" err="1"/>
              <a:t>qui</a:t>
            </a:r>
            <a:r>
              <a:rPr lang="de-DE" altLang="de-DE" dirty="0"/>
              <a:t> </a:t>
            </a:r>
            <a:r>
              <a:rPr lang="de-DE" altLang="de-DE" dirty="0" err="1"/>
              <a:t>aped</a:t>
            </a:r>
            <a:r>
              <a:rPr lang="de-DE" altLang="de-DE" dirty="0"/>
              <a:t> </a:t>
            </a:r>
            <a:r>
              <a:rPr lang="de-DE" altLang="de-DE" dirty="0" err="1"/>
              <a:t>que</a:t>
            </a:r>
            <a:r>
              <a:rPr lang="de-DE" altLang="de-DE" dirty="0"/>
              <a:t> </a:t>
            </a:r>
            <a:r>
              <a:rPr lang="de-DE" altLang="de-DE" dirty="0" err="1"/>
              <a:t>nus</a:t>
            </a:r>
            <a:r>
              <a:rPr lang="de-DE" altLang="de-DE" dirty="0"/>
              <a:t> </a:t>
            </a:r>
            <a:r>
              <a:rPr lang="de-DE" altLang="de-DE" dirty="0" err="1"/>
              <a:t>quissi</a:t>
            </a:r>
            <a:r>
              <a:rPr lang="de-DE" altLang="de-DE" dirty="0"/>
              <a:t> </a:t>
            </a:r>
            <a:r>
              <a:rPr lang="de-DE" altLang="de-DE" dirty="0" err="1"/>
              <a:t>rem</a:t>
            </a:r>
            <a:r>
              <a:rPr lang="de-DE" altLang="de-DE" dirty="0"/>
              <a:t> et </a:t>
            </a:r>
            <a:r>
              <a:rPr lang="de-DE" altLang="de-DE" dirty="0" err="1"/>
              <a:t>fugit</a:t>
            </a:r>
            <a:r>
              <a:rPr lang="de-DE" altLang="de-DE" dirty="0"/>
              <a:t>, </a:t>
            </a:r>
            <a:r>
              <a:rPr lang="de-DE" altLang="de-DE" dirty="0" err="1"/>
              <a:t>solore</a:t>
            </a:r>
            <a:r>
              <a:rPr lang="de-DE" altLang="de-DE" dirty="0"/>
              <a:t> </a:t>
            </a:r>
            <a:r>
              <a:rPr lang="de-DE" altLang="de-DE" dirty="0" err="1"/>
              <a:t>est</a:t>
            </a:r>
            <a:r>
              <a:rPr lang="de-DE" altLang="de-DE" dirty="0"/>
              <a:t> </a:t>
            </a:r>
            <a:r>
              <a:rPr lang="de-DE" altLang="de-DE" dirty="0" err="1"/>
              <a:t>nartit</a:t>
            </a:r>
            <a:r>
              <a:rPr lang="de-DE" altLang="de-DE" dirty="0"/>
              <a:t> </a:t>
            </a:r>
            <a:r>
              <a:rPr lang="de-DE" altLang="de-DE" dirty="0" err="1"/>
              <a:t>tolept</a:t>
            </a:r>
            <a:r>
              <a:rPr lang="de-DE" altLang="de-DE" dirty="0"/>
              <a:t> </a:t>
            </a:r>
            <a:r>
              <a:rPr lang="de-DE" altLang="de-DE" dirty="0" err="1"/>
              <a:t>tartus</a:t>
            </a:r>
            <a:r>
              <a:rPr lang="de-DE" altLang="de-DE" dirty="0"/>
              <a:t>.</a:t>
            </a:r>
          </a:p>
          <a:p>
            <a:pPr lvl="2" eaLnBrk="1" hangingPunct="1"/>
            <a:r>
              <a:rPr lang="de-DE" altLang="de-DE" dirty="0"/>
              <a:t>Zweite Ebene der Auflistung mit Aufzählungsstrich (Arial, 16 PKT). </a:t>
            </a:r>
            <a:r>
              <a:rPr lang="de-DE" altLang="de-DE" dirty="0" err="1"/>
              <a:t>Lorem</a:t>
            </a:r>
            <a:r>
              <a:rPr lang="de-DE" altLang="de-DE" dirty="0"/>
              <a:t> </a:t>
            </a:r>
            <a:r>
              <a:rPr lang="de-DE" altLang="de-DE" dirty="0" err="1"/>
              <a:t>ipsum</a:t>
            </a:r>
            <a:r>
              <a:rPr lang="de-DE" altLang="de-DE" dirty="0"/>
              <a:t> </a:t>
            </a:r>
            <a:r>
              <a:rPr lang="de-DE" altLang="de-DE" dirty="0" err="1"/>
              <a:t>dolor</a:t>
            </a:r>
            <a:r>
              <a:rPr lang="de-DE" altLang="de-DE" dirty="0"/>
              <a:t> </a:t>
            </a:r>
            <a:r>
              <a:rPr lang="de-DE" altLang="de-DE" dirty="0" err="1"/>
              <a:t>sit</a:t>
            </a:r>
            <a:r>
              <a:rPr lang="de-DE" altLang="de-DE" dirty="0"/>
              <a:t> </a:t>
            </a:r>
            <a:r>
              <a:rPr lang="de-DE" altLang="de-DE" dirty="0" err="1"/>
              <a:t>amet</a:t>
            </a:r>
            <a:r>
              <a:rPr lang="de-DE" altLang="de-DE" dirty="0"/>
              <a:t> </a:t>
            </a:r>
            <a:r>
              <a:rPr lang="de-DE" altLang="de-DE" dirty="0" err="1"/>
              <a:t>est</a:t>
            </a:r>
            <a:r>
              <a:rPr lang="de-DE" altLang="de-DE" dirty="0"/>
              <a:t> </a:t>
            </a:r>
            <a:r>
              <a:rPr lang="de-DE" altLang="de-DE" dirty="0" err="1"/>
              <a:t>consista</a:t>
            </a:r>
            <a:r>
              <a:rPr lang="de-DE" altLang="de-DE" dirty="0"/>
              <a:t> </a:t>
            </a:r>
            <a:r>
              <a:rPr lang="de-DE" altLang="de-DE" dirty="0" err="1"/>
              <a:t>uptitat</a:t>
            </a:r>
            <a:r>
              <a:rPr lang="de-DE" altLang="de-DE" dirty="0"/>
              <a:t> </a:t>
            </a:r>
            <a:r>
              <a:rPr lang="de-DE" altLang="de-DE" dirty="0" err="1"/>
              <a:t>selt</a:t>
            </a:r>
            <a:r>
              <a:rPr lang="de-DE" altLang="de-DE" dirty="0"/>
              <a:t> </a:t>
            </a:r>
            <a:r>
              <a:rPr lang="de-DE" altLang="de-DE" dirty="0" err="1"/>
              <a:t>que</a:t>
            </a:r>
            <a:r>
              <a:rPr lang="de-DE" altLang="de-DE" dirty="0"/>
              <a:t> mi, </a:t>
            </a:r>
            <a:r>
              <a:rPr lang="de-DE" altLang="de-DE" dirty="0" err="1"/>
              <a:t>iliquatur</a:t>
            </a:r>
            <a:r>
              <a:rPr lang="de-DE" altLang="de-DE" dirty="0"/>
              <a:t> </a:t>
            </a:r>
            <a:r>
              <a:rPr lang="de-DE" altLang="de-DE" dirty="0" err="1"/>
              <a:t>sit</a:t>
            </a:r>
            <a:r>
              <a:rPr lang="de-DE" altLang="de-DE" dirty="0"/>
              <a:t> </a:t>
            </a:r>
            <a:r>
              <a:rPr lang="de-DE" altLang="de-DE" dirty="0" err="1"/>
              <a:t>fugitibus</a:t>
            </a:r>
            <a:r>
              <a:rPr lang="de-DE" altLang="de-DE" dirty="0"/>
              <a:t>, </a:t>
            </a:r>
            <a:r>
              <a:rPr lang="de-DE" altLang="de-DE" dirty="0" err="1"/>
              <a:t>seque</a:t>
            </a:r>
            <a:r>
              <a:rPr lang="de-DE" altLang="de-DE" dirty="0"/>
              <a:t> </a:t>
            </a:r>
            <a:r>
              <a:rPr lang="de-DE" altLang="de-DE" dirty="0" err="1"/>
              <a:t>nosam</a:t>
            </a:r>
            <a:r>
              <a:rPr lang="de-DE" altLang="de-DE" dirty="0"/>
              <a:t> </a:t>
            </a:r>
            <a:r>
              <a:rPr lang="de-DE" altLang="de-DE" dirty="0" err="1"/>
              <a:t>liquam</a:t>
            </a:r>
            <a:r>
              <a:rPr lang="de-DE" altLang="de-DE" dirty="0"/>
              <a:t>, </a:t>
            </a:r>
            <a:r>
              <a:rPr lang="de-DE" altLang="de-DE" dirty="0" err="1"/>
              <a:t>invenis</a:t>
            </a:r>
            <a:r>
              <a:rPr lang="de-DE" altLang="de-DE" dirty="0"/>
              <a:t> et </a:t>
            </a:r>
            <a:r>
              <a:rPr lang="de-DE" altLang="de-DE" dirty="0" err="1"/>
              <a:t>il</a:t>
            </a:r>
            <a:r>
              <a:rPr lang="de-DE" altLang="de-DE" dirty="0"/>
              <a:t> </a:t>
            </a:r>
            <a:r>
              <a:rPr lang="de-DE" altLang="de-DE" dirty="0" err="1"/>
              <a:t>imodita</a:t>
            </a:r>
            <a:r>
              <a:rPr lang="de-DE" altLang="de-DE" dirty="0"/>
              <a:t> </a:t>
            </a:r>
            <a:r>
              <a:rPr lang="de-DE" altLang="de-DE" dirty="0" err="1"/>
              <a:t>tenecestrum</a:t>
            </a:r>
            <a:r>
              <a:rPr lang="de-DE" altLang="de-DE" dirty="0"/>
              <a:t> </a:t>
            </a:r>
            <a:r>
              <a:rPr lang="de-DE" altLang="de-DE" dirty="0" err="1"/>
              <a:t>que</a:t>
            </a:r>
            <a:r>
              <a:rPr lang="de-DE" altLang="de-DE" dirty="0"/>
              <a:t> </a:t>
            </a:r>
            <a:r>
              <a:rPr lang="de-DE" altLang="de-DE" dirty="0" err="1"/>
              <a:t>qui</a:t>
            </a:r>
            <a:r>
              <a:rPr lang="de-DE" altLang="de-DE" dirty="0"/>
              <a:t> </a:t>
            </a:r>
            <a:r>
              <a:rPr lang="de-DE" altLang="de-DE" dirty="0" err="1"/>
              <a:t>aped</a:t>
            </a:r>
            <a:r>
              <a:rPr lang="de-DE" altLang="de-DE" dirty="0"/>
              <a:t> </a:t>
            </a:r>
            <a:r>
              <a:rPr lang="de-DE" altLang="de-DE" dirty="0" err="1"/>
              <a:t>que</a:t>
            </a:r>
            <a:r>
              <a:rPr lang="de-DE" altLang="de-DE" dirty="0"/>
              <a:t> </a:t>
            </a:r>
            <a:r>
              <a:rPr lang="de-DE" altLang="de-DE" dirty="0" err="1"/>
              <a:t>nus</a:t>
            </a:r>
            <a:r>
              <a:rPr lang="de-DE" altLang="de-DE" dirty="0"/>
              <a:t> </a:t>
            </a:r>
            <a:r>
              <a:rPr lang="de-DE" altLang="de-DE" dirty="0" err="1"/>
              <a:t>quissi</a:t>
            </a:r>
            <a:r>
              <a:rPr lang="de-DE" altLang="de-DE" dirty="0"/>
              <a:t> </a:t>
            </a:r>
            <a:r>
              <a:rPr lang="de-DE" altLang="de-DE" dirty="0" err="1"/>
              <a:t>rem</a:t>
            </a:r>
            <a:r>
              <a:rPr lang="de-DE" altLang="de-DE" dirty="0"/>
              <a:t> et </a:t>
            </a:r>
            <a:r>
              <a:rPr lang="de-DE" altLang="de-DE" dirty="0" err="1"/>
              <a:t>fugit</a:t>
            </a:r>
            <a:r>
              <a:rPr lang="de-DE" altLang="de-DE" dirty="0"/>
              <a:t>, </a:t>
            </a:r>
            <a:r>
              <a:rPr lang="de-DE" altLang="de-DE" dirty="0" err="1"/>
              <a:t>solore</a:t>
            </a:r>
            <a:r>
              <a:rPr lang="de-DE" altLang="de-DE" dirty="0"/>
              <a:t> </a:t>
            </a:r>
            <a:r>
              <a:rPr lang="de-DE" altLang="de-DE" dirty="0" err="1"/>
              <a:t>est</a:t>
            </a:r>
            <a:r>
              <a:rPr lang="de-DE" altLang="de-DE" dirty="0"/>
              <a:t> </a:t>
            </a:r>
            <a:r>
              <a:rPr lang="de-DE" altLang="de-DE" dirty="0" err="1"/>
              <a:t>nartit</a:t>
            </a:r>
            <a:r>
              <a:rPr lang="de-DE" altLang="de-DE" dirty="0"/>
              <a:t> </a:t>
            </a:r>
            <a:r>
              <a:rPr lang="de-DE" altLang="de-DE" dirty="0" err="1"/>
              <a:t>tolept</a:t>
            </a:r>
            <a:r>
              <a:rPr lang="de-DE" altLang="de-DE" dirty="0"/>
              <a:t> </a:t>
            </a:r>
            <a:r>
              <a:rPr lang="de-DE" altLang="de-DE" dirty="0" err="1"/>
              <a:t>tartus</a:t>
            </a:r>
            <a:r>
              <a:rPr lang="de-DE" altLang="de-DE" dirty="0"/>
              <a:t>.</a:t>
            </a:r>
          </a:p>
          <a:p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19812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360363" y="265087"/>
            <a:ext cx="6948000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 lvl="0"/>
            <a:r>
              <a:rPr lang="de-DE" dirty="0"/>
              <a:t>2-SPALTIG</a:t>
            </a:r>
            <a:endParaRPr lang="de-DE" alt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951571"/>
            <a:ext cx="4211637" cy="3642427"/>
          </a:xfrm>
          <a:prstGeom prst="rect">
            <a:avLst/>
          </a:prstGeom>
        </p:spPr>
        <p:txBody>
          <a:bodyPr lIns="0" rIns="180000"/>
          <a:lstStyle>
            <a:lvl1pPr>
              <a:spcBef>
                <a:spcPts val="0"/>
              </a:spcBef>
              <a:spcAft>
                <a:spcPts val="1200"/>
              </a:spcAft>
              <a:defRPr b="0" baseline="0">
                <a:solidFill>
                  <a:schemeClr val="tx1"/>
                </a:solidFill>
              </a:defRPr>
            </a:lvl1pPr>
            <a:lvl2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aseline="0">
                <a:solidFill>
                  <a:schemeClr val="tx1"/>
                </a:solidFill>
              </a:defRPr>
            </a:lvl2pPr>
            <a:lvl3pPr marL="752475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aseline="0">
                <a:solidFill>
                  <a:schemeClr val="tx1"/>
                </a:solidFill>
              </a:defRPr>
            </a:lvl3pPr>
          </a:lstStyle>
          <a:p>
            <a:r>
              <a:rPr lang="de-DE" b="1" dirty="0"/>
              <a:t>Überschrift (Arial fett, 16 PKT)</a:t>
            </a:r>
          </a:p>
          <a:p>
            <a:r>
              <a:rPr lang="de-DE" b="0" dirty="0"/>
              <a:t>Dies ist ein Platzhalter für den Fließtext (Arial, 16 PKT), Zeilenabstand 1. Der Text ist links-bündig ausgerichtet ohne Tabulator und darf die vorgegebene Breite des Textfelds nicht überschreiten.</a:t>
            </a:r>
          </a:p>
          <a:p>
            <a:pPr marL="180975" marR="0" lvl="1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altLang="de-DE" dirty="0"/>
              <a:t>Erste Ebene der Auflistung mit Kreis </a:t>
            </a:r>
            <a:br>
              <a:rPr lang="de-DE" altLang="de-DE" dirty="0"/>
            </a:br>
            <a:r>
              <a:rPr lang="de-DE" altLang="de-DE" dirty="0"/>
              <a:t>(Arial, 16 PKT).</a:t>
            </a:r>
            <a:endParaRPr lang="de-DE" altLang="de-DE" b="0" dirty="0"/>
          </a:p>
          <a:p>
            <a:pPr lvl="2" eaLnBrk="1" hangingPunct="1"/>
            <a:r>
              <a:rPr lang="de-DE" altLang="de-DE" dirty="0"/>
              <a:t>Zweite Ebene der Auflistung mit Aufzählungsstrich (Arial, 16 PKT).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950913"/>
            <a:ext cx="4200525" cy="3643085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/>
            </a:lvl1pPr>
            <a:lvl2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eaLnBrk="1" hangingPunct="1">
              <a:defRPr/>
            </a:lvl3pPr>
          </a:lstStyle>
          <a:p>
            <a:r>
              <a:rPr lang="de-DE" b="1" dirty="0"/>
              <a:t>Überschrift (Arial fett, 16 PKT)</a:t>
            </a:r>
          </a:p>
          <a:p>
            <a:r>
              <a:rPr lang="de-DE" b="0" dirty="0"/>
              <a:t>Dies ist ein Platzhalter für den Fließtext </a:t>
            </a:r>
            <a:br>
              <a:rPr lang="de-DE" b="0" dirty="0"/>
            </a:br>
            <a:r>
              <a:rPr lang="de-DE" b="0" dirty="0"/>
              <a:t>(Arial, 16 PKT), Zeilenabstand 1. Der Text ist links-bündig ausgerichtet ohne Tabulator und darf die vorgegebene Breite des Textfelds nicht überschreiten.</a:t>
            </a:r>
          </a:p>
          <a:p>
            <a:endParaRPr lang="de-DE" b="0" dirty="0"/>
          </a:p>
          <a:p>
            <a:pPr marL="180975" marR="0" lvl="1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altLang="de-DE" dirty="0"/>
              <a:t>Erste Ebene der Auflistung mit Kreis </a:t>
            </a:r>
            <a:br>
              <a:rPr lang="de-DE" altLang="de-DE" dirty="0"/>
            </a:br>
            <a:r>
              <a:rPr lang="de-DE" altLang="de-DE" dirty="0"/>
              <a:t>(Arial, 16 PKT).</a:t>
            </a:r>
            <a:endParaRPr lang="de-DE" altLang="de-DE" b="0" dirty="0"/>
          </a:p>
          <a:p>
            <a:pPr lvl="2" eaLnBrk="1" hangingPunct="1"/>
            <a:r>
              <a:rPr lang="de-DE" altLang="de-DE" dirty="0"/>
              <a:t>Zweite Ebene der Auflistung mit Aufzählungsstrich (Arial, 16 PKT).</a:t>
            </a:r>
          </a:p>
        </p:txBody>
      </p:sp>
    </p:spTree>
    <p:extLst>
      <p:ext uri="{BB962C8B-B14F-4D97-AF65-F5344CB8AC3E}">
        <p14:creationId xmlns:p14="http://schemas.microsoft.com/office/powerpoint/2010/main" val="398154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ig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>
          <a:xfrm>
            <a:off x="4572000" y="951571"/>
            <a:ext cx="4212000" cy="345401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360000" y="265087"/>
            <a:ext cx="6948000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aseline="0"/>
            </a:lvl1pPr>
          </a:lstStyle>
          <a:p>
            <a:pPr lvl="0"/>
            <a:r>
              <a:rPr lang="de-DE" dirty="0"/>
              <a:t>2-SPALTIG MIT BILD (ARIAL FETT, 20 PKT)</a:t>
            </a:r>
            <a:endParaRPr lang="de-DE" alt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4405589"/>
            <a:ext cx="4212000" cy="22320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/>
              <a:t>Bildunterschrift, Arial normal, 10 </a:t>
            </a:r>
            <a:r>
              <a:rPr lang="de-DE" dirty="0" err="1"/>
              <a:t>Pkt</a:t>
            </a:r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951571"/>
            <a:ext cx="4211637" cy="3642427"/>
          </a:xfrm>
          <a:prstGeom prst="rect">
            <a:avLst/>
          </a:prstGeom>
        </p:spPr>
        <p:txBody>
          <a:bodyPr lIns="0" rIns="180000">
            <a:no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b="0" baseline="0">
                <a:solidFill>
                  <a:schemeClr val="tx1"/>
                </a:solidFill>
              </a:defRPr>
            </a:lvl1pPr>
            <a:lvl2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aseline="0">
                <a:solidFill>
                  <a:schemeClr val="tx1"/>
                </a:solidFill>
              </a:defRPr>
            </a:lvl2pPr>
            <a:lvl3pPr marL="752475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 baseline="0">
                <a:solidFill>
                  <a:schemeClr val="tx1"/>
                </a:solidFill>
              </a:defRPr>
            </a:lvl3pPr>
          </a:lstStyle>
          <a:p>
            <a:r>
              <a:rPr lang="de-DE" b="1" dirty="0"/>
              <a:t>Überschrift (Arial fett, 16 PKT)</a:t>
            </a:r>
          </a:p>
          <a:p>
            <a:r>
              <a:rPr lang="de-DE" b="0" dirty="0"/>
              <a:t>Dies ist ein Platzhalter für den Fließtext (Arial, 16 PKT), Zeilenabstand 1. Der Text ist links-bündig ausgerichtet ohne Tabulator und darf die vorgegebene Breite des Textfelds nicht überschreiten.</a:t>
            </a:r>
          </a:p>
          <a:p>
            <a:pPr marL="180975" marR="0" lvl="1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altLang="de-DE" dirty="0"/>
              <a:t>Erste Ebene der Auflistung mit Kreis </a:t>
            </a:r>
            <a:br>
              <a:rPr lang="de-DE" altLang="de-DE" dirty="0"/>
            </a:br>
            <a:r>
              <a:rPr lang="de-DE" altLang="de-DE" dirty="0"/>
              <a:t>(Arial, 16 PKT).</a:t>
            </a:r>
            <a:endParaRPr lang="de-DE" altLang="de-DE" b="0" dirty="0"/>
          </a:p>
          <a:p>
            <a:pPr lvl="2" eaLnBrk="1" hangingPunct="1"/>
            <a:r>
              <a:rPr lang="de-DE" altLang="de-DE" dirty="0"/>
              <a:t>Zweite Ebene der Auflistung mit Aufzählungsstrich (Arial, 16 PKT).</a:t>
            </a:r>
          </a:p>
        </p:txBody>
      </p:sp>
    </p:spTree>
    <p:extLst>
      <p:ext uri="{BB962C8B-B14F-4D97-AF65-F5344CB8AC3E}">
        <p14:creationId xmlns:p14="http://schemas.microsoft.com/office/powerpoint/2010/main" val="1619191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ig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360000" y="265087"/>
            <a:ext cx="6948000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aseline="0"/>
            </a:lvl1pPr>
          </a:lstStyle>
          <a:p>
            <a:pPr lvl="0"/>
            <a:r>
              <a:rPr lang="de-DE" dirty="0"/>
              <a:t>2-SPALTIG MIT AUFZÄHLUNG (ARIAL FETT, 20 PKT)</a:t>
            </a:r>
            <a:endParaRPr lang="de-DE" altLang="de-DE" dirty="0"/>
          </a:p>
        </p:txBody>
      </p:sp>
      <p:sp>
        <p:nvSpPr>
          <p:cNvPr id="5" name="Textplatzhalter 2"/>
          <p:cNvSpPr>
            <a:spLocks noGrp="1"/>
          </p:cNvSpPr>
          <p:nvPr>
            <p:ph idx="10" hasCustomPrompt="1"/>
          </p:nvPr>
        </p:nvSpPr>
        <p:spPr bwMode="auto">
          <a:xfrm>
            <a:off x="360000" y="951571"/>
            <a:ext cx="4212000" cy="364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18000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tx1"/>
                </a:solidFill>
              </a:defRPr>
            </a:lvl1pPr>
            <a:lvl2pPr marL="180975" indent="-180975">
              <a:buFont typeface="Arial" panose="020B0604020202020204" pitchFamily="34" charset="0"/>
              <a:buChar char="•"/>
              <a:defRPr sz="1600"/>
            </a:lvl2pPr>
            <a:lvl3pPr marL="466725" indent="-285750">
              <a:buFont typeface="Symbol" panose="05050102010706020507" pitchFamily="18" charset="2"/>
              <a:buChar char="-"/>
              <a:defRPr sz="1600" baseline="0"/>
            </a:lvl3pPr>
          </a:lstStyle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1	BEISPIELABSCHNITT </a:t>
            </a:r>
            <a:br>
              <a:rPr lang="de-DE" b="1" dirty="0"/>
            </a:br>
            <a:r>
              <a:rPr lang="de-DE" b="1" dirty="0"/>
              <a:t>(ARIAL FETT, 16 PKT)</a:t>
            </a:r>
            <a:br>
              <a:rPr lang="de-DE" dirty="0"/>
            </a:br>
            <a:r>
              <a:rPr lang="de-DE" dirty="0"/>
              <a:t>Kurzbeschreibung (Arial, 16 </a:t>
            </a:r>
            <a:r>
              <a:rPr lang="de-DE" dirty="0" err="1"/>
              <a:t>Pkt</a:t>
            </a:r>
            <a:r>
              <a:rPr lang="de-DE" dirty="0"/>
              <a:t>)</a:t>
            </a:r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2	</a:t>
            </a: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3	</a:t>
            </a: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4	</a:t>
            </a: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5	</a:t>
            </a: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idx="11" hasCustomPrompt="1"/>
          </p:nvPr>
        </p:nvSpPr>
        <p:spPr bwMode="auto">
          <a:xfrm>
            <a:off x="4572000" y="951571"/>
            <a:ext cx="4212000" cy="364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180000" bIns="45720" numCol="1" anchor="t" anchorCtr="0" compatLnSpc="1">
            <a:prstTxWarp prst="textNoShape">
              <a:avLst/>
            </a:prstTxWarp>
          </a:bodyPr>
          <a:lstStyle>
            <a:lvl1pPr marL="266700" marR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  <a:lvl2pPr marL="180975" indent="-180975">
              <a:buFont typeface="Arial" panose="020B0604020202020204" pitchFamily="34" charset="0"/>
              <a:buChar char="•"/>
              <a:defRPr sz="1600"/>
            </a:lvl2pPr>
            <a:lvl3pPr marL="466725" indent="-285750">
              <a:buFont typeface="Symbol" panose="05050102010706020507" pitchFamily="18" charset="2"/>
              <a:buChar char="-"/>
              <a:defRPr sz="1600" baseline="0"/>
            </a:lvl3pPr>
          </a:lstStyle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6	</a:t>
            </a: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7	</a:t>
            </a: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8	</a:t>
            </a: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9	</a:t>
            </a: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10	</a:t>
            </a: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51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612073" y="951571"/>
            <a:ext cx="4152353" cy="216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rtlCol="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612074" y="3234013"/>
            <a:ext cx="2008985" cy="13600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0" rIns="0" bIns="0" rtlCol="0" anchor="ctr" anchorCtr="1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15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780773" y="3234013"/>
            <a:ext cx="1989754" cy="13600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tIns="0" rIns="0" bIns="0" rtlCol="0" anchor="ctr" anchorCtr="1">
            <a:no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360000" y="265087"/>
            <a:ext cx="6948000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aseline="0"/>
            </a:lvl1pPr>
          </a:lstStyle>
          <a:p>
            <a:pPr lvl="0"/>
            <a:r>
              <a:rPr lang="de-DE" dirty="0"/>
              <a:t>2-SPALTIG MIT AUFZÄHLUNG UND BILD</a:t>
            </a:r>
            <a:endParaRPr lang="de-DE" alt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950913"/>
            <a:ext cx="4211637" cy="3643312"/>
          </a:xfrm>
          <a:prstGeom prst="rect">
            <a:avLst/>
          </a:prstGeom>
        </p:spPr>
        <p:txBody>
          <a:bodyPr lIns="0" rIns="0"/>
          <a:lstStyle>
            <a:lvl1pPr marL="266700" indent="-266700" eaLnBrk="1" fontAlgn="auto" hangingPunct="1">
              <a:spcBef>
                <a:spcPts val="0"/>
              </a:spcBef>
              <a:spcAft>
                <a:spcPts val="1200"/>
              </a:spcAft>
              <a:buAutoNum type="arabicPlain"/>
              <a:defRPr/>
            </a:lvl1pPr>
          </a:lstStyle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dirty="0"/>
              <a:t>BEISPIELABSCHNITT </a:t>
            </a:r>
            <a:br>
              <a:rPr lang="de-DE" b="1" dirty="0"/>
            </a:br>
            <a:r>
              <a:rPr lang="de-DE" b="1" dirty="0"/>
              <a:t>(ARIAL FETT, 16 PKT)</a:t>
            </a:r>
            <a:br>
              <a:rPr lang="de-DE" dirty="0"/>
            </a:br>
            <a:r>
              <a:rPr lang="de-DE" dirty="0"/>
              <a:t>Kurzbeschreibung (Arial, 16 </a:t>
            </a:r>
            <a:r>
              <a:rPr lang="de-DE" dirty="0" err="1"/>
              <a:t>Pkt</a:t>
            </a:r>
            <a:r>
              <a:rPr lang="de-DE" dirty="0"/>
              <a:t>)</a:t>
            </a:r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  <a:p>
            <a:pPr marL="266700" indent="-266700" eaLnBrk="1" fontAlgn="auto" hangingPunct="1">
              <a:spcBef>
                <a:spcPts val="0"/>
              </a:spcBef>
              <a:defRPr/>
            </a:pPr>
            <a:r>
              <a:rPr lang="de-DE" b="1" cap="all" dirty="0"/>
              <a:t>Beispielabschnitt</a:t>
            </a:r>
            <a:br>
              <a:rPr lang="de-DE" dirty="0"/>
            </a:b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consista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931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spaltig +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1"/>
          </p:nvPr>
        </p:nvSpPr>
        <p:spPr>
          <a:xfrm>
            <a:off x="4680000" y="951571"/>
            <a:ext cx="4104000" cy="34540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360000" y="265087"/>
            <a:ext cx="6948000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000" baseline="0"/>
            </a:lvl1pPr>
          </a:lstStyle>
          <a:p>
            <a:pPr lvl="0"/>
            <a:r>
              <a:rPr lang="de-DE" dirty="0"/>
              <a:t>2-SPALTIG MIT BILD (ARIAL FETT, 20 PKT)</a:t>
            </a:r>
            <a:endParaRPr lang="de-DE" alt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0" y="4405589"/>
            <a:ext cx="4104000" cy="2232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/>
              <a:t>Bildunterschrift, Arial normal, 10 </a:t>
            </a:r>
            <a:r>
              <a:rPr lang="de-DE" dirty="0" err="1"/>
              <a:t>Pkt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3"/>
          </p:nvPr>
        </p:nvSpPr>
        <p:spPr>
          <a:xfrm>
            <a:off x="360000" y="951572"/>
            <a:ext cx="4104000" cy="34540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405588"/>
            <a:ext cx="4104000" cy="22320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/>
              <a:t>Bildunterschrift, Arial normal, 10 </a:t>
            </a:r>
            <a:r>
              <a:rPr lang="de-DE" dirty="0" err="1"/>
              <a:t>Pkt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510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/>
          </p:nvPr>
        </p:nvSpPr>
        <p:spPr bwMode="auto">
          <a:xfrm>
            <a:off x="360000" y="265087"/>
            <a:ext cx="6948000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ÜBERSCHRIFT MIT EINER ZEILE (ARIAL FETT, 20 PKT)</a:t>
            </a:r>
            <a:endParaRPr lang="de-DE" alt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360000" y="758512"/>
            <a:ext cx="8415915" cy="0"/>
          </a:xfrm>
          <a:prstGeom prst="line">
            <a:avLst/>
          </a:prstGeom>
          <a:ln w="22225">
            <a:solidFill>
              <a:srgbClr val="FFD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liennummernplatzhalter 5"/>
          <p:cNvSpPr txBox="1">
            <a:spLocks/>
          </p:cNvSpPr>
          <p:nvPr/>
        </p:nvSpPr>
        <p:spPr>
          <a:xfrm>
            <a:off x="360000" y="4730353"/>
            <a:ext cx="279156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0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C86665D1-FB1F-4ADC-A047-D1A2CE6206EB}" type="slidenum">
              <a:rPr lang="de-DE" sz="600" b="0" smtClean="0">
                <a:solidFill>
                  <a:schemeClr val="tx1"/>
                </a:solidFill>
              </a:rPr>
              <a:pPr algn="l"/>
              <a:t>‹Nr.›</a:t>
            </a:fld>
            <a:endParaRPr lang="de-DE" sz="600" b="0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2005" y="4865698"/>
            <a:ext cx="6380981" cy="138499"/>
          </a:xfrm>
          <a:prstGeom prst="rect">
            <a:avLst/>
          </a:prstGeom>
          <a:noFill/>
        </p:spPr>
        <p:txBody>
          <a:bodyPr wrap="square" bIns="0" rtlCol="0" anchor="b" anchorCtr="0">
            <a:spAutoFit/>
          </a:bodyPr>
          <a:lstStyle/>
          <a:p>
            <a:pPr algn="l"/>
            <a:r>
              <a:rPr lang="de-DE" sz="600" dirty="0">
                <a:solidFill>
                  <a:schemeClr val="tx1"/>
                </a:solidFill>
              </a:rPr>
              <a:t>19. Juni 2024 | </a:t>
            </a:r>
            <a:r>
              <a:rPr lang="en-US" sz="600" dirty="0">
                <a:solidFill>
                  <a:schemeClr val="tx1"/>
                </a:solidFill>
              </a:rPr>
              <a:t>Heat is Half – Solar Thermal Technologies for Industrial Applications and District Heating | Intersolar Europe, Munich | </a:t>
            </a:r>
            <a:r>
              <a:rPr lang="en-US" sz="600">
                <a:solidFill>
                  <a:schemeClr val="tx1"/>
                </a:solidFill>
              </a:rPr>
              <a:t>Dominik Bestenlehner</a:t>
            </a:r>
            <a:endParaRPr lang="de-DE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359999" y="951572"/>
            <a:ext cx="8412153" cy="364265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GB" altLang="de-DE" dirty="0" err="1"/>
              <a:t>Textmasterformat</a:t>
            </a:r>
            <a:r>
              <a:rPr lang="en-GB" altLang="de-DE" dirty="0"/>
              <a:t> </a:t>
            </a:r>
            <a:r>
              <a:rPr lang="en-GB" altLang="de-DE" dirty="0" err="1"/>
              <a:t>bearbeiten</a:t>
            </a:r>
            <a:endParaRPr lang="en-GB" altLang="de-DE" dirty="0"/>
          </a:p>
          <a:p>
            <a:pPr lvl="1"/>
            <a:r>
              <a:rPr lang="en-GB" altLang="de-DE" dirty="0" err="1"/>
              <a:t>Zweite</a:t>
            </a:r>
            <a:r>
              <a:rPr lang="en-GB" altLang="de-DE" dirty="0"/>
              <a:t> </a:t>
            </a:r>
            <a:r>
              <a:rPr lang="en-GB" altLang="de-DE" dirty="0" err="1"/>
              <a:t>Ebene</a:t>
            </a:r>
            <a:endParaRPr lang="en-GB" altLang="de-DE" dirty="0"/>
          </a:p>
          <a:p>
            <a:pPr lvl="2"/>
            <a:r>
              <a:rPr lang="en-GB" altLang="de-DE" dirty="0" err="1"/>
              <a:t>Dritte</a:t>
            </a:r>
            <a:r>
              <a:rPr lang="en-GB" altLang="de-DE" dirty="0"/>
              <a:t> </a:t>
            </a:r>
            <a:r>
              <a:rPr lang="en-GB" altLang="de-DE" dirty="0" err="1"/>
              <a:t>Ebene</a:t>
            </a:r>
            <a:endParaRPr lang="en-GB" altLang="de-DE" dirty="0"/>
          </a:p>
          <a:p>
            <a:pPr lvl="3"/>
            <a:r>
              <a:rPr lang="en-GB" altLang="de-DE" dirty="0" err="1"/>
              <a:t>Vierte</a:t>
            </a:r>
            <a:r>
              <a:rPr lang="en-GB" altLang="de-DE" dirty="0"/>
              <a:t> </a:t>
            </a:r>
            <a:r>
              <a:rPr lang="en-GB" altLang="de-DE" dirty="0" err="1"/>
              <a:t>Ebene</a:t>
            </a:r>
            <a:endParaRPr lang="en-GB" altLang="de-DE" dirty="0"/>
          </a:p>
          <a:p>
            <a:pPr lvl="4"/>
            <a:r>
              <a:rPr lang="en-GB" altLang="de-DE" dirty="0" err="1"/>
              <a:t>Fünfte</a:t>
            </a:r>
            <a:r>
              <a:rPr lang="en-GB" altLang="de-DE" dirty="0"/>
              <a:t> </a:t>
            </a:r>
            <a:r>
              <a:rPr lang="en-GB" altLang="de-DE" dirty="0" err="1"/>
              <a:t>Ebene</a:t>
            </a:r>
            <a:endParaRPr lang="en-GB" alt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48629" y="265087"/>
            <a:ext cx="1125275" cy="38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76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tabLst>
          <a:tab pos="2333625" algn="l"/>
        </a:tabLst>
        <a:defRPr sz="2000" b="1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47675" indent="-180975" algn="l" defTabSz="914400" rtl="0" eaLnBrk="1" latinLnBrk="0" hangingPunct="1"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14375" indent="-266700" algn="l" defTabSz="914400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90600" indent="-276225" algn="l" defTabSz="914400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57300" marR="0" indent="-2667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2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5.jpeg"/><Relationship Id="rId5" Type="http://schemas.openxmlformats.org/officeDocument/2006/relationships/image" Target="../media/image28.emf"/><Relationship Id="rId10" Type="http://schemas.microsoft.com/office/2007/relationships/hdphoto" Target="../media/hdphoto1.wdp"/><Relationship Id="rId4" Type="http://schemas.openxmlformats.org/officeDocument/2006/relationships/oleObject" Target="../embeddings/oleObject3.bin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9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emf"/><Relationship Id="rId11" Type="http://schemas.openxmlformats.org/officeDocument/2006/relationships/image" Target="../media/image23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de-DE" dirty="0"/>
              <a:t>Ritter energie- &amp; </a:t>
            </a:r>
            <a:r>
              <a:rPr lang="de-DE" dirty="0" err="1"/>
              <a:t>umwelttechnik</a:t>
            </a:r>
            <a:endParaRPr lang="de-D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3999" cy="25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56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1" imgH="423" progId="TCLayout.ActiveDocument.1">
                  <p:embed/>
                </p:oleObj>
              </mc:Choice>
              <mc:Fallback>
                <p:oleObj name="think-cell Folie" r:id="rId4" imgW="421" imgH="42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2000" b="1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7FF25FCD-6E62-584D-3E76-D1880FADD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5087"/>
            <a:ext cx="6948000" cy="464344"/>
          </a:xfrm>
        </p:spPr>
        <p:txBody>
          <a:bodyPr/>
          <a:lstStyle/>
          <a:p>
            <a:r>
              <a:rPr lang="en-US" dirty="0"/>
              <a:t>Solar district heating for villages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4572000" y="4405589"/>
            <a:ext cx="4212000" cy="223202"/>
          </a:xfrm>
        </p:spPr>
        <p:txBody>
          <a:bodyPr/>
          <a:lstStyle/>
          <a:p>
            <a:r>
              <a:rPr lang="de-DE" dirty="0" err="1"/>
              <a:t>picture</a:t>
            </a:r>
            <a:r>
              <a:rPr lang="de-DE" dirty="0"/>
              <a:t>: Stadtwerke Tübingen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xfrm>
            <a:off x="360000" y="951571"/>
            <a:ext cx="4211637" cy="364242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Germany's largest solar thermal roof plant</a:t>
            </a:r>
          </a:p>
          <a:p>
            <a:pPr>
              <a:spcAft>
                <a:spcPts val="600"/>
              </a:spcAft>
            </a:pPr>
            <a:r>
              <a:rPr lang="en-US" dirty="0"/>
              <a:t>Community of </a:t>
            </a:r>
            <a:r>
              <a:rPr lang="de-DE" dirty="0"/>
              <a:t>Dettenhausen</a:t>
            </a:r>
          </a:p>
          <a:p>
            <a:endParaRPr lang="de-DE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638" y="1348264"/>
            <a:ext cx="3970294" cy="29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Inhaltsplatzhalter 8">
            <a:extLst>
              <a:ext uri="{FF2B5EF4-FFF2-40B4-BE49-F238E27FC236}">
                <a16:creationId xmlns:a16="http://schemas.microsoft.com/office/drawing/2014/main" id="{CC3A278C-009D-69F2-8009-20F93E21F3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527584"/>
              </p:ext>
            </p:extLst>
          </p:nvPr>
        </p:nvGraphicFramePr>
        <p:xfrm>
          <a:off x="465988" y="1651210"/>
          <a:ext cx="3247570" cy="242878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01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6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Inhabitants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5,530 (2022)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demand grid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 GWh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collector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2,310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Roof surface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7,900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energy yield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 GWh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fraction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18 %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power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 MW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grid temperatures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/ 60 </a:t>
                      </a:r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C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store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m³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Feed-in type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Centralized at the CHP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072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" b="21"/>
          <a:stretch/>
        </p:blipFill>
        <p:spPr>
          <a:xfrm>
            <a:off x="4572000" y="951571"/>
            <a:ext cx="4212000" cy="345401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5087"/>
            <a:ext cx="6948000" cy="464344"/>
          </a:xfrm>
        </p:spPr>
        <p:txBody>
          <a:bodyPr/>
          <a:lstStyle/>
          <a:p>
            <a:r>
              <a:rPr lang="en-US" dirty="0"/>
              <a:t>Solar district heating for cities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4572000" y="4405589"/>
            <a:ext cx="4212000" cy="223202"/>
          </a:xfrm>
        </p:spPr>
        <p:txBody>
          <a:bodyPr/>
          <a:lstStyle/>
          <a:p>
            <a:r>
              <a:rPr lang="de-DE" dirty="0" err="1"/>
              <a:t>picture</a:t>
            </a:r>
            <a:r>
              <a:rPr lang="de-DE" dirty="0"/>
              <a:t>: Stadtwerke Senftenberg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xfrm>
            <a:off x="360000" y="951571"/>
            <a:ext cx="4211637" cy="364242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Municipal utility</a:t>
            </a:r>
          </a:p>
          <a:p>
            <a:pPr>
              <a:spcAft>
                <a:spcPts val="600"/>
              </a:spcAft>
            </a:pPr>
            <a:r>
              <a:rPr lang="en-US" dirty="0"/>
              <a:t>City of </a:t>
            </a:r>
            <a:r>
              <a:rPr lang="en-US" dirty="0" err="1"/>
              <a:t>Senftenberg</a:t>
            </a:r>
            <a:endParaRPr lang="en-US" dirty="0"/>
          </a:p>
        </p:txBody>
      </p:sp>
      <p:graphicFrame>
        <p:nvGraphicFramePr>
          <p:cNvPr id="4" name="Inhaltsplatzhalter 8">
            <a:extLst>
              <a:ext uri="{FF2B5EF4-FFF2-40B4-BE49-F238E27FC236}">
                <a16:creationId xmlns:a16="http://schemas.microsoft.com/office/drawing/2014/main" id="{9833169A-9AF5-F5DF-C45D-BB76663B23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794290"/>
              </p:ext>
            </p:extLst>
          </p:nvPr>
        </p:nvGraphicFramePr>
        <p:xfrm>
          <a:off x="465988" y="1657983"/>
          <a:ext cx="3247570" cy="19925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01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6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Inhabitants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25,000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demand grid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GWh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collector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8,300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20,000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energy yield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GWh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fraction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4.0 %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power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4.5 MW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grid temperatures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/ 65 </a:t>
                      </a:r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C | 105 / 55 °C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22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1" imgH="423" progId="TCLayout.ActiveDocument.1">
                  <p:embed/>
                </p:oleObj>
              </mc:Choice>
              <mc:Fallback>
                <p:oleObj name="think-cell Folie" r:id="rId4" imgW="421" imgH="42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2"/>
            </p:custDataLst>
          </p:nvPr>
        </p:nvSpPr>
        <p:spPr>
          <a:xfrm>
            <a:off x="1143000" y="642937"/>
            <a:ext cx="119063" cy="119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1500" b="1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5087"/>
            <a:ext cx="6948000" cy="464344"/>
          </a:xfrm>
        </p:spPr>
        <p:txBody>
          <a:bodyPr/>
          <a:lstStyle/>
          <a:p>
            <a:r>
              <a:rPr lang="en-US" dirty="0"/>
              <a:t>Solar district heating for cities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350702" y="949326"/>
            <a:ext cx="8423275" cy="36433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Municipal utility</a:t>
            </a:r>
          </a:p>
          <a:p>
            <a:pPr>
              <a:spcAft>
                <a:spcPts val="600"/>
              </a:spcAft>
            </a:pPr>
            <a:r>
              <a:rPr lang="de-DE" dirty="0"/>
              <a:t>City </a:t>
            </a:r>
            <a:r>
              <a:rPr lang="de-DE" dirty="0" err="1"/>
              <a:t>of</a:t>
            </a:r>
            <a:r>
              <a:rPr lang="de-DE" dirty="0"/>
              <a:t> Greifswald</a:t>
            </a:r>
            <a:br>
              <a:rPr lang="de-DE" dirty="0"/>
            </a:b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2CD0228-D242-40B1-5E57-EB5284EDD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082" y="1619844"/>
            <a:ext cx="4779169" cy="2688283"/>
          </a:xfrm>
          <a:prstGeom prst="rect">
            <a:avLst/>
          </a:prstGeom>
        </p:spPr>
      </p:pic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F39CAEA5-3694-3B8A-3593-2F6E00D31A8B}"/>
              </a:ext>
            </a:extLst>
          </p:cNvPr>
          <p:cNvSpPr txBox="1">
            <a:spLocks/>
          </p:cNvSpPr>
          <p:nvPr/>
        </p:nvSpPr>
        <p:spPr bwMode="auto">
          <a:xfrm>
            <a:off x="4084884" y="4312134"/>
            <a:ext cx="315872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00285A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1pPr>
            <a:lvl2pPr marL="6286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2pPr>
            <a:lvl3pPr marL="900113" indent="-180975" algn="l" rtl="0" eaLnBrk="1" fontAlgn="base" hangingPunct="1">
              <a:spcBef>
                <a:spcPct val="20000"/>
              </a:spcBef>
              <a:spcAft>
                <a:spcPct val="0"/>
              </a:spcAft>
              <a:buSzPct val="92000"/>
              <a:buFont typeface="Courier New" panose="02070309020205020404" pitchFamily="49" charset="0"/>
              <a:buChar char="o"/>
              <a:defRPr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3pPr>
            <a:lvl4pPr marL="1074738" indent="-174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4pPr>
            <a:lvl5pPr marL="125571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200"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kern="0" dirty="0">
                <a:solidFill>
                  <a:schemeClr val="tx1"/>
                </a:solidFill>
                <a:latin typeface="+mj-lt"/>
              </a:rPr>
              <a:t>picture: Stadtwerke Greifswald</a:t>
            </a:r>
          </a:p>
        </p:txBody>
      </p:sp>
      <p:graphicFrame>
        <p:nvGraphicFramePr>
          <p:cNvPr id="5" name="Inhaltsplatzhalter 8">
            <a:extLst>
              <a:ext uri="{FF2B5EF4-FFF2-40B4-BE49-F238E27FC236}">
                <a16:creationId xmlns:a16="http://schemas.microsoft.com/office/drawing/2014/main" id="{E665869E-E4C8-F11B-5FF5-A3808E3CC6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0690294"/>
              </p:ext>
            </p:extLst>
          </p:nvPr>
        </p:nvGraphicFramePr>
        <p:xfrm>
          <a:off x="465988" y="1651210"/>
          <a:ext cx="3247570" cy="242878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01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6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Inhabitants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59,300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demand grid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 GWh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collector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18,732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41,500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energy yield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8.1 GWh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fraction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3.4 %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power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11.2 MW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grid temperatures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°C / 60 </a:t>
                      </a:r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C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store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5,400 m³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Feed-in type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Centralized at the heat plant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97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1" imgH="423" progId="TCLayout.ActiveDocument.1">
                  <p:embed/>
                </p:oleObj>
              </mc:Choice>
              <mc:Fallback>
                <p:oleObj name="think-cell Folie" r:id="rId4" imgW="421" imgH="42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2000" b="1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5087"/>
            <a:ext cx="6948000" cy="464344"/>
          </a:xfrm>
        </p:spPr>
        <p:txBody>
          <a:bodyPr/>
          <a:lstStyle/>
          <a:p>
            <a:r>
              <a:rPr lang="en-US" dirty="0"/>
              <a:t>Solar district heating for cities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4572000" y="4405313"/>
            <a:ext cx="4211638" cy="223837"/>
          </a:xfrm>
        </p:spPr>
        <p:txBody>
          <a:bodyPr/>
          <a:lstStyle/>
          <a:p>
            <a:r>
              <a:rPr lang="de-DE" dirty="0" err="1"/>
              <a:t>picture</a:t>
            </a:r>
            <a:r>
              <a:rPr lang="de-DE" dirty="0"/>
              <a:t>: </a:t>
            </a:r>
            <a:r>
              <a:rPr lang="de-DE" dirty="0" err="1"/>
              <a:t>Planning</a:t>
            </a:r>
            <a:r>
              <a:rPr lang="de-DE" dirty="0"/>
              <a:t> Ritter XL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xfrm>
            <a:off x="360000" y="951571"/>
            <a:ext cx="4211637" cy="364242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Municipal </a:t>
            </a:r>
            <a:r>
              <a:rPr lang="de-DE" dirty="0" err="1"/>
              <a:t>utility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City </a:t>
            </a:r>
            <a:r>
              <a:rPr lang="de-DE" dirty="0" err="1"/>
              <a:t>of</a:t>
            </a:r>
            <a:r>
              <a:rPr lang="de-DE" dirty="0"/>
              <a:t> Potsdam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Picture 3" descr="C:\Users\buehlerc\Desktop\Potsdam Kolllektorfeld.jpg">
            <a:extLst>
              <a:ext uri="{FF2B5EF4-FFF2-40B4-BE49-F238E27FC236}">
                <a16:creationId xmlns:a16="http://schemas.microsoft.com/office/drawing/2014/main" id="{9E66F29F-15F6-6C25-2552-CE9218BDC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1884" y="1438712"/>
            <a:ext cx="2130355" cy="165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FA6CEC69-64F0-75A5-9CD6-910ECEBF6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7111" y="1425290"/>
            <a:ext cx="2382862" cy="172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A77FB01C-28BC-828B-2622-BC180674F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7111" y="1425288"/>
            <a:ext cx="2382862" cy="172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buehlerc\Desktop\Potsdam Kolllektorfeld.jpg">
            <a:extLst>
              <a:ext uri="{FF2B5EF4-FFF2-40B4-BE49-F238E27FC236}">
                <a16:creationId xmlns:a16="http://schemas.microsoft.com/office/drawing/2014/main" id="{4F411606-9551-65B8-096D-8FBE0CC2C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0737" y="3871609"/>
            <a:ext cx="769486" cy="59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E411FC04-E32A-8B06-BFCE-6F98CD9CB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9579" y="3934738"/>
            <a:ext cx="860692" cy="62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938357B9-D6B1-2819-6494-AB111B48B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9627" y="3909488"/>
            <a:ext cx="860691" cy="6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:\_Daten\191021_SW Greifswald\Präs\Potsdam aktuell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112171"/>
            <a:ext cx="4305202" cy="272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Inhaltsplatzhalter 8">
            <a:extLst>
              <a:ext uri="{FF2B5EF4-FFF2-40B4-BE49-F238E27FC236}">
                <a16:creationId xmlns:a16="http://schemas.microsoft.com/office/drawing/2014/main" id="{531AC0BD-6B4A-BCFA-2907-64A4F7A97E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314852"/>
              </p:ext>
            </p:extLst>
          </p:nvPr>
        </p:nvGraphicFramePr>
        <p:xfrm>
          <a:off x="465988" y="1651210"/>
          <a:ext cx="3247570" cy="19925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01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6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Inhabitants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178,000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demand grid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2,238 GWh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collector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5,160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 10,000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energy yield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2.3 GWh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fraction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0.1 %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power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 MW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grid temperatures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/ 67 </a:t>
                      </a:r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C | 125 / 60 °C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8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1" imgH="423" progId="TCLayout.ActiveDocument.1">
                  <p:embed/>
                </p:oleObj>
              </mc:Choice>
              <mc:Fallback>
                <p:oleObj name="think-cell Folie" r:id="rId4" imgW="421" imgH="42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2"/>
            </p:custDataLst>
          </p:nvPr>
        </p:nvSpPr>
        <p:spPr>
          <a:xfrm>
            <a:off x="1143000" y="642937"/>
            <a:ext cx="119063" cy="119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1500" b="1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5087"/>
            <a:ext cx="6948000" cy="464344"/>
          </a:xfrm>
        </p:spPr>
        <p:txBody>
          <a:bodyPr/>
          <a:lstStyle/>
          <a:p>
            <a:r>
              <a:rPr lang="en-US" dirty="0"/>
              <a:t>Solar district heating for cities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350702" y="949326"/>
            <a:ext cx="8423275" cy="36433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Municipal </a:t>
            </a:r>
            <a:r>
              <a:rPr lang="de-DE" dirty="0" err="1"/>
              <a:t>utility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City </a:t>
            </a:r>
            <a:r>
              <a:rPr lang="de-DE" dirty="0" err="1"/>
              <a:t>of</a:t>
            </a:r>
            <a:r>
              <a:rPr lang="de-DE" dirty="0"/>
              <a:t> Leipzig</a:t>
            </a:r>
          </a:p>
        </p:txBody>
      </p:sp>
      <p:graphicFrame>
        <p:nvGraphicFramePr>
          <p:cNvPr id="5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249700"/>
              </p:ext>
            </p:extLst>
          </p:nvPr>
        </p:nvGraphicFramePr>
        <p:xfrm>
          <a:off x="465988" y="1671529"/>
          <a:ext cx="3247570" cy="242878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01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6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inhabitants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588,000 (2019)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demand grid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1,650 GWh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2026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collector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65,000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ca. 140,000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energy yield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25.8 GWh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fraction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1.6 %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power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 MW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grid temperatures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/ 68 </a:t>
                      </a:r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C | </a:t>
                      </a:r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 / 62 </a:t>
                      </a:r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C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store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Hydraulic separator 100 m³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 in type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Decentralized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Textplatzhalter 6">
            <a:extLst>
              <a:ext uri="{FF2B5EF4-FFF2-40B4-BE49-F238E27FC236}">
                <a16:creationId xmlns:a16="http://schemas.microsoft.com/office/drawing/2014/main" id="{1EE8EF07-BC4F-94D4-BCCA-9073B79807DB}"/>
              </a:ext>
            </a:extLst>
          </p:cNvPr>
          <p:cNvSpPr txBox="1">
            <a:spLocks/>
          </p:cNvSpPr>
          <p:nvPr/>
        </p:nvSpPr>
        <p:spPr bwMode="auto">
          <a:xfrm>
            <a:off x="3920578" y="4490728"/>
            <a:ext cx="315872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00285A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1pPr>
            <a:lvl2pPr marL="6286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2pPr>
            <a:lvl3pPr marL="900113" indent="-180975" algn="l" rtl="0" eaLnBrk="1" fontAlgn="base" hangingPunct="1">
              <a:spcBef>
                <a:spcPct val="20000"/>
              </a:spcBef>
              <a:spcAft>
                <a:spcPct val="0"/>
              </a:spcAft>
              <a:buSzPct val="92000"/>
              <a:buFont typeface="Courier New" panose="02070309020205020404" pitchFamily="49" charset="0"/>
              <a:buChar char="o"/>
              <a:defRPr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3pPr>
            <a:lvl4pPr marL="1074738" indent="-174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4pPr>
            <a:lvl5pPr marL="125571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200"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900" kern="0" dirty="0" err="1">
                <a:solidFill>
                  <a:schemeClr val="tx1"/>
                </a:solidFill>
                <a:latin typeface="+mj-lt"/>
              </a:rPr>
              <a:t>picture</a:t>
            </a:r>
            <a:r>
              <a:rPr lang="de-DE" sz="900" kern="0" dirty="0">
                <a:solidFill>
                  <a:schemeClr val="tx1"/>
                </a:solidFill>
                <a:latin typeface="+mj-lt"/>
              </a:rPr>
              <a:t>: Stadtwerke Leipzig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01FB368-E0AE-4AAA-44CA-5637CE49D1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91"/>
          <a:stretch/>
        </p:blipFill>
        <p:spPr bwMode="auto">
          <a:xfrm>
            <a:off x="3920578" y="1671528"/>
            <a:ext cx="4757434" cy="2543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2499CB2-7531-4EA4-D3E8-AD9C48FD8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0579" y="1671530"/>
            <a:ext cx="4757434" cy="2538066"/>
          </a:xfrm>
          <a:prstGeom prst="rect">
            <a:avLst/>
          </a:prstGeom>
        </p:spPr>
      </p:pic>
      <p:pic>
        <p:nvPicPr>
          <p:cNvPr id="9" name="Grafik 8" descr="Ein Bild, das Himmel, Gras, draußen, Stadt enthält.&#10;&#10;Automatisch generierte Beschreibung">
            <a:extLst>
              <a:ext uri="{FF2B5EF4-FFF2-40B4-BE49-F238E27FC236}">
                <a16:creationId xmlns:a16="http://schemas.microsoft.com/office/drawing/2014/main" id="{CFD61745-87B4-A8F5-2340-7C08EB8B43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76" y="1313312"/>
            <a:ext cx="4762636" cy="31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8A0B16F-B5DC-3D5C-4EE4-46F3D198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DC1EADC-63CE-81F8-E662-545CC2BC9C5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Advantages of SDH:</a:t>
            </a:r>
          </a:p>
          <a:p>
            <a:pPr marL="466725" lvl="1" indent="-285750"/>
            <a:r>
              <a:rPr lang="en-GB" dirty="0"/>
              <a:t>Space efficiency</a:t>
            </a:r>
          </a:p>
          <a:p>
            <a:pPr marL="466725" lvl="1" indent="-285750"/>
            <a:r>
              <a:rPr lang="en-GB" dirty="0"/>
              <a:t>Cost security</a:t>
            </a:r>
          </a:p>
          <a:p>
            <a:pPr marL="466725" lvl="1" indent="-285750"/>
            <a:r>
              <a:rPr lang="en-GB" dirty="0"/>
              <a:t>Regional/local added value</a:t>
            </a:r>
          </a:p>
          <a:p>
            <a:pPr marL="466725" lvl="1" indent="-285750"/>
            <a:r>
              <a:rPr lang="en-GB" dirty="0"/>
              <a:t>Reliable, proven, durable and market-available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Challenges:</a:t>
            </a:r>
          </a:p>
          <a:p>
            <a:pPr marL="466725" lvl="1" indent="-285750"/>
            <a:r>
              <a:rPr lang="en-GB" dirty="0"/>
              <a:t>Scalability</a:t>
            </a:r>
          </a:p>
          <a:p>
            <a:pPr marL="466725" lvl="1" indent="-285750"/>
            <a:r>
              <a:rPr lang="en-GB" dirty="0"/>
              <a:t>Temperature level</a:t>
            </a:r>
          </a:p>
          <a:p>
            <a:pPr marL="466725" lvl="1" indent="-285750"/>
            <a:endParaRPr lang="en-GB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71FA78C-0A13-2AFB-5246-A89F598C4B9B}"/>
              </a:ext>
            </a:extLst>
          </p:cNvPr>
          <p:cNvGrpSpPr/>
          <p:nvPr/>
        </p:nvGrpSpPr>
        <p:grpSpPr>
          <a:xfrm>
            <a:off x="4261194" y="841213"/>
            <a:ext cx="1078907" cy="1206042"/>
            <a:chOff x="2769656" y="884100"/>
            <a:chExt cx="1438543" cy="1608056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F96961E4-F3CA-41EA-95DA-076F9490A2E4}"/>
                </a:ext>
              </a:extLst>
            </p:cNvPr>
            <p:cNvSpPr txBox="1"/>
            <p:nvPr/>
          </p:nvSpPr>
          <p:spPr>
            <a:xfrm>
              <a:off x="2769656" y="1240145"/>
              <a:ext cx="14385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Solar thermal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5FBBB5E6-5A46-5905-9781-6F399727C0C5}"/>
                </a:ext>
              </a:extLst>
            </p:cNvPr>
            <p:cNvSpPr txBox="1"/>
            <p:nvPr/>
          </p:nvSpPr>
          <p:spPr>
            <a:xfrm>
              <a:off x="2837304" y="2184380"/>
              <a:ext cx="137089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factor: 1</a:t>
              </a:r>
              <a:endParaRPr lang="en-GB" sz="1050" b="1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8A0F45DE-519D-1610-0B12-EDE2D24E0616}"/>
                </a:ext>
              </a:extLst>
            </p:cNvPr>
            <p:cNvSpPr/>
            <p:nvPr/>
          </p:nvSpPr>
          <p:spPr>
            <a:xfrm>
              <a:off x="3344621" y="884100"/>
              <a:ext cx="365294" cy="365268"/>
            </a:xfrm>
            <a:prstGeom prst="ellipse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3D7A044-6BDD-0162-4865-B1AAD95A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871" y="1495871"/>
              <a:ext cx="211915" cy="307485"/>
            </a:xfrm>
            <a:prstGeom prst="rect">
              <a:avLst/>
            </a:prstGeom>
          </p:spPr>
        </p:pic>
      </p:grpSp>
      <p:pic>
        <p:nvPicPr>
          <p:cNvPr id="9" name="Bildplatzhalter 7">
            <a:extLst>
              <a:ext uri="{FF2B5EF4-FFF2-40B4-BE49-F238E27FC236}">
                <a16:creationId xmlns:a16="http://schemas.microsoft.com/office/drawing/2014/main" id="{07134D19-83E1-9446-F099-802C906C5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547" b="21"/>
          <a:stretch/>
        </p:blipFill>
        <p:spPr>
          <a:xfrm>
            <a:off x="2783840" y="2973494"/>
            <a:ext cx="2125451" cy="722584"/>
          </a:xfrm>
          <a:prstGeom prst="rect">
            <a:avLst/>
          </a:prstGeom>
        </p:spPr>
      </p:pic>
      <p:pic>
        <p:nvPicPr>
          <p:cNvPr id="10" name="Grafik 9" descr="Ein Bild, das Himmel, Gras, draußen, Stadt enthält.&#10;&#10;Automatisch generierte Beschreibung">
            <a:extLst>
              <a:ext uri="{FF2B5EF4-FFF2-40B4-BE49-F238E27FC236}">
                <a16:creationId xmlns:a16="http://schemas.microsoft.com/office/drawing/2014/main" id="{40D81A25-BA99-0412-C2C9-03BEAE4182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b="28253"/>
          <a:stretch/>
        </p:blipFill>
        <p:spPr>
          <a:xfrm>
            <a:off x="5032586" y="3435392"/>
            <a:ext cx="3645425" cy="1157245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6273726-1B14-12E0-F96A-65D29C7768BE}"/>
              </a:ext>
            </a:extLst>
          </p:cNvPr>
          <p:cNvGrpSpPr/>
          <p:nvPr/>
        </p:nvGrpSpPr>
        <p:grpSpPr>
          <a:xfrm>
            <a:off x="5919900" y="1128655"/>
            <a:ext cx="1706447" cy="1232055"/>
            <a:chOff x="5919900" y="1128655"/>
            <a:chExt cx="1706447" cy="1232055"/>
          </a:xfrm>
        </p:grpSpPr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21125E4B-FF17-C41A-9848-18DEB353CC2E}"/>
                </a:ext>
              </a:extLst>
            </p:cNvPr>
            <p:cNvCxnSpPr/>
            <p:nvPr/>
          </p:nvCxnSpPr>
          <p:spPr>
            <a:xfrm flipV="1">
              <a:off x="6203947" y="1137109"/>
              <a:ext cx="0" cy="93900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55EC32AE-2C0E-6750-F7CB-F08D7D96946E}"/>
                </a:ext>
              </a:extLst>
            </p:cNvPr>
            <p:cNvCxnSpPr/>
            <p:nvPr/>
          </p:nvCxnSpPr>
          <p:spPr>
            <a:xfrm>
              <a:off x="6203947" y="2076117"/>
              <a:ext cx="14224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1ADA0AA-43E2-72D4-49A5-B74FA1447B4B}"/>
                </a:ext>
              </a:extLst>
            </p:cNvPr>
            <p:cNvSpPr/>
            <p:nvPr/>
          </p:nvSpPr>
          <p:spPr>
            <a:xfrm>
              <a:off x="6197174" y="1248062"/>
              <a:ext cx="1361440" cy="609600"/>
            </a:xfrm>
            <a:custGeom>
              <a:avLst/>
              <a:gdLst>
                <a:gd name="connsiteX0" fmla="*/ 0 w 1361440"/>
                <a:gd name="connsiteY0" fmla="*/ 609600 h 609600"/>
                <a:gd name="connsiteX1" fmla="*/ 121920 w 1361440"/>
                <a:gd name="connsiteY1" fmla="*/ 521547 h 609600"/>
                <a:gd name="connsiteX2" fmla="*/ 298026 w 1361440"/>
                <a:gd name="connsiteY2" fmla="*/ 487680 h 609600"/>
                <a:gd name="connsiteX3" fmla="*/ 474133 w 1361440"/>
                <a:gd name="connsiteY3" fmla="*/ 386080 h 609600"/>
                <a:gd name="connsiteX4" fmla="*/ 697653 w 1361440"/>
                <a:gd name="connsiteY4" fmla="*/ 352213 h 609600"/>
                <a:gd name="connsiteX5" fmla="*/ 846666 w 1361440"/>
                <a:gd name="connsiteY5" fmla="*/ 257387 h 609600"/>
                <a:gd name="connsiteX6" fmla="*/ 1131146 w 1361440"/>
                <a:gd name="connsiteY6" fmla="*/ 216747 h 609600"/>
                <a:gd name="connsiteX7" fmla="*/ 1192106 w 1361440"/>
                <a:gd name="connsiteY7" fmla="*/ 108373 h 609600"/>
                <a:gd name="connsiteX8" fmla="*/ 1361440 w 1361440"/>
                <a:gd name="connsiteY8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440" h="609600">
                  <a:moveTo>
                    <a:pt x="0" y="609600"/>
                  </a:moveTo>
                  <a:cubicBezTo>
                    <a:pt x="36124" y="575733"/>
                    <a:pt x="72249" y="541867"/>
                    <a:pt x="121920" y="521547"/>
                  </a:cubicBezTo>
                  <a:cubicBezTo>
                    <a:pt x="171591" y="501227"/>
                    <a:pt x="239324" y="510258"/>
                    <a:pt x="298026" y="487680"/>
                  </a:cubicBezTo>
                  <a:cubicBezTo>
                    <a:pt x="356728" y="465102"/>
                    <a:pt x="407529" y="408658"/>
                    <a:pt x="474133" y="386080"/>
                  </a:cubicBezTo>
                  <a:cubicBezTo>
                    <a:pt x="540737" y="363502"/>
                    <a:pt x="635564" y="373662"/>
                    <a:pt x="697653" y="352213"/>
                  </a:cubicBezTo>
                  <a:cubicBezTo>
                    <a:pt x="759742" y="330764"/>
                    <a:pt x="774417" y="279965"/>
                    <a:pt x="846666" y="257387"/>
                  </a:cubicBezTo>
                  <a:cubicBezTo>
                    <a:pt x="918915" y="234809"/>
                    <a:pt x="1073573" y="241583"/>
                    <a:pt x="1131146" y="216747"/>
                  </a:cubicBezTo>
                  <a:cubicBezTo>
                    <a:pt x="1188719" y="191911"/>
                    <a:pt x="1153724" y="144497"/>
                    <a:pt x="1192106" y="108373"/>
                  </a:cubicBezTo>
                  <a:cubicBezTo>
                    <a:pt x="1230488" y="72249"/>
                    <a:pt x="1295964" y="36124"/>
                    <a:pt x="1361440" y="0"/>
                  </a:cubicBezTo>
                </a:path>
              </a:pathLst>
            </a:cu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F3CCCFD-96FA-6240-A05D-0EF72B247BA9}"/>
                </a:ext>
              </a:extLst>
            </p:cNvPr>
            <p:cNvSpPr txBox="1"/>
            <p:nvPr/>
          </p:nvSpPr>
          <p:spPr>
            <a:xfrm>
              <a:off x="5919900" y="11286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€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2866A72-0692-9C9A-2F6D-905FAB92B6B1}"/>
                </a:ext>
              </a:extLst>
            </p:cNvPr>
            <p:cNvSpPr txBox="1"/>
            <p:nvPr/>
          </p:nvSpPr>
          <p:spPr>
            <a:xfrm>
              <a:off x="6742187" y="2083711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time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032B5DC-1BF6-A19F-C5F3-53BDE8DDBDA9}"/>
              </a:ext>
            </a:extLst>
          </p:cNvPr>
          <p:cNvGrpSpPr/>
          <p:nvPr/>
        </p:nvGrpSpPr>
        <p:grpSpPr>
          <a:xfrm>
            <a:off x="6197174" y="978188"/>
            <a:ext cx="1395307" cy="1399079"/>
            <a:chOff x="6197174" y="978188"/>
            <a:chExt cx="1395307" cy="1399079"/>
          </a:xfrm>
        </p:grpSpPr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C4940D07-CEC5-7F33-9CD0-C676BE2437C0}"/>
                </a:ext>
              </a:extLst>
            </p:cNvPr>
            <p:cNvCxnSpPr/>
            <p:nvPr/>
          </p:nvCxnSpPr>
          <p:spPr>
            <a:xfrm>
              <a:off x="6197174" y="978188"/>
              <a:ext cx="1361440" cy="1394247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CB63A812-9A7A-E4CC-BFCC-D58EA79AF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1041" y="983020"/>
              <a:ext cx="1361440" cy="1394247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317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4763" y="-1"/>
            <a:ext cx="3238080" cy="5143501"/>
          </a:xfrm>
          <a:prstGeom prst="rect">
            <a:avLst/>
          </a:prstGeom>
          <a:solidFill>
            <a:srgbClr val="FF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4"/>
          <p:cNvSpPr txBox="1">
            <a:spLocks/>
          </p:cNvSpPr>
          <p:nvPr/>
        </p:nvSpPr>
        <p:spPr bwMode="auto">
          <a:xfrm>
            <a:off x="3581446" y="778814"/>
            <a:ext cx="5441530" cy="163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2333625" algn="l"/>
              </a:tabLst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ECOLOGICAL.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CONSISTENT.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lang="de-DE" altLang="de-DE" sz="3000" dirty="0">
                <a:latin typeface="Arial" panose="020B0604020202020204" pitchFamily="34" charset="0"/>
                <a:cs typeface="Arial" panose="020B0604020202020204" pitchFamily="34" charset="0"/>
              </a:rPr>
              <a:t>HEATING.</a:t>
            </a:r>
          </a:p>
        </p:txBody>
      </p:sp>
      <p:sp>
        <p:nvSpPr>
          <p:cNvPr id="8" name="Textplatzhalter 6"/>
          <p:cNvSpPr txBox="1">
            <a:spLocks/>
          </p:cNvSpPr>
          <p:nvPr/>
        </p:nvSpPr>
        <p:spPr>
          <a:xfrm>
            <a:off x="3495721" y="3349160"/>
            <a:ext cx="5048204" cy="1492029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11" name="Rechteck 10"/>
          <p:cNvSpPr/>
          <p:nvPr/>
        </p:nvSpPr>
        <p:spPr>
          <a:xfrm>
            <a:off x="376180" y="3399389"/>
            <a:ext cx="2226122" cy="1277273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en-GB" altLang="de-DE" sz="1200" b="1" dirty="0"/>
              <a:t>Dominik Bestenlehner</a:t>
            </a:r>
            <a:br>
              <a:rPr lang="de-DE" altLang="de-DE" sz="1200" dirty="0"/>
            </a:br>
            <a:r>
              <a:rPr lang="de-DE" altLang="de-DE" sz="1200" dirty="0"/>
              <a:t>Head </a:t>
            </a:r>
            <a:r>
              <a:rPr lang="de-DE" altLang="de-DE" sz="1200" dirty="0" err="1"/>
              <a:t>of</a:t>
            </a:r>
            <a:r>
              <a:rPr lang="de-DE" altLang="de-DE" sz="1200" dirty="0"/>
              <a:t> R&amp;D</a:t>
            </a:r>
            <a:br>
              <a:rPr lang="de-DE" altLang="de-DE" sz="1200" dirty="0"/>
            </a:br>
            <a:r>
              <a:rPr lang="de-DE" altLang="de-DE" sz="1200" dirty="0"/>
              <a:t>Ritter XL</a:t>
            </a:r>
          </a:p>
          <a:p>
            <a:pPr eaLnBrk="1" hangingPunct="1">
              <a:spcAft>
                <a:spcPts val="600"/>
              </a:spcAft>
              <a:tabLst>
                <a:tab pos="534988" algn="l"/>
              </a:tabLst>
            </a:pPr>
            <a:r>
              <a:rPr lang="de-DE" altLang="de-DE" sz="1200" dirty="0"/>
              <a:t>Phone	+49 7157 5359 1412</a:t>
            </a:r>
            <a:br>
              <a:rPr lang="de-DE" altLang="de-DE" sz="1200" dirty="0"/>
            </a:br>
            <a:r>
              <a:rPr lang="de-DE" altLang="de-DE" sz="1200" dirty="0"/>
              <a:t>Mobile	+49 173 6211 302</a:t>
            </a:r>
            <a:br>
              <a:rPr lang="de-DE" altLang="de-DE" sz="1200" dirty="0"/>
            </a:br>
            <a:r>
              <a:rPr lang="de-DE" altLang="de-DE" sz="1200" dirty="0"/>
              <a:t>d.bestenlehner@ritter-xl-solar.de</a:t>
            </a:r>
            <a:endParaRPr lang="de-DE" alt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18892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The solar </a:t>
            </a:r>
            <a:r>
              <a:rPr lang="de-DE" altLang="de-DE" dirty="0" err="1"/>
              <a:t>Experts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small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large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Z:\04_PDD\Corporate\Icons\Einfamilienhau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00" y="1706304"/>
            <a:ext cx="535046" cy="53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04_PDD\Corporate\Icons\Mehrfamilienha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010" y="1661475"/>
            <a:ext cx="624705" cy="6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:\01_Übergreifend\Marketing_allgemein\Präsentationen\Master-Präsentationen\Bilder\Fabri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2506" y="1683890"/>
            <a:ext cx="579874" cy="5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>
            <a:off x="989185" y="1973827"/>
            <a:ext cx="776073" cy="0"/>
          </a:xfrm>
          <a:prstGeom prst="straightConnector1">
            <a:avLst/>
          </a:prstGeom>
          <a:ln w="28575">
            <a:solidFill>
              <a:schemeClr val="bg2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2940345" y="1984465"/>
            <a:ext cx="776073" cy="0"/>
          </a:xfrm>
          <a:prstGeom prst="straightConnector1">
            <a:avLst/>
          </a:prstGeom>
          <a:ln w="28575">
            <a:solidFill>
              <a:schemeClr val="bg2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R:\Vertrieb\01_IPAD_Inhalte\02__00_MARKETING\2018\05_Bildmaterial\Produktbilder\Speicher\FLEXCA\FLEXCA_im_Haus_1920px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0802" y="951571"/>
            <a:ext cx="4233175" cy="36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972050" y="1876425"/>
            <a:ext cx="380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Kleinere Anlage</a:t>
            </a:r>
          </a:p>
        </p:txBody>
      </p:sp>
      <p:pic>
        <p:nvPicPr>
          <p:cNvPr id="1028" name="Picture 4" descr="Z:\04_PDD\Corporate\Bilder\05_Solarwaerme_Systeme\05_RGB\Bild_Solar_Kollektor_05_VI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4540802" y="951571"/>
            <a:ext cx="4233175" cy="36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Ein Bild, das draußen, Himmel, Solarzelle, Solarenergie enthält.&#10;&#10;Automatisch generierte Beschreibung">
            <a:extLst>
              <a:ext uri="{FF2B5EF4-FFF2-40B4-BE49-F238E27FC236}">
                <a16:creationId xmlns:a16="http://schemas.microsoft.com/office/drawing/2014/main" id="{0C32CCC1-690E-E06D-02AD-2A8C45DC7C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8" b="7998"/>
          <a:stretch/>
        </p:blipFill>
        <p:spPr>
          <a:xfrm>
            <a:off x="367633" y="2769713"/>
            <a:ext cx="4074747" cy="18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55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Business </a:t>
            </a:r>
            <a:r>
              <a:rPr lang="de-DE" altLang="de-DE" dirty="0" err="1"/>
              <a:t>fields</a:t>
            </a:r>
            <a:endParaRPr lang="de-DE" altLang="de-DE" dirty="0"/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0363" y="3349790"/>
            <a:ext cx="2736000" cy="477134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de-DE" altLang="de-DE" b="1" dirty="0" err="1"/>
              <a:t>Production</a:t>
            </a:r>
            <a:r>
              <a:rPr lang="de-DE" altLang="de-DE" b="1" dirty="0"/>
              <a:t> </a:t>
            </a:r>
            <a:r>
              <a:rPr lang="de-DE" altLang="de-DE" b="1" dirty="0" err="1"/>
              <a:t>of</a:t>
            </a:r>
            <a:r>
              <a:rPr lang="de-DE" altLang="de-DE" b="1" dirty="0"/>
              <a:t> </a:t>
            </a:r>
            <a:r>
              <a:rPr lang="de-DE" altLang="de-DE" b="1" dirty="0" err="1"/>
              <a:t>collectors</a:t>
            </a:r>
            <a:endParaRPr lang="de-DE" altLang="de-DE" b="1" dirty="0"/>
          </a:p>
          <a:p>
            <a:pPr>
              <a:spcBef>
                <a:spcPct val="0"/>
              </a:spcBef>
            </a:pPr>
            <a:r>
              <a:rPr lang="de-DE" altLang="de-DE" dirty="0" err="1"/>
              <a:t>collector</a:t>
            </a:r>
            <a:r>
              <a:rPr lang="de-DE" altLang="de-DE" dirty="0"/>
              <a:t> </a:t>
            </a:r>
            <a:r>
              <a:rPr lang="de-DE" altLang="de-DE" dirty="0" err="1"/>
              <a:t>components</a:t>
            </a:r>
            <a:r>
              <a:rPr lang="de-DE" altLang="de-DE" dirty="0"/>
              <a:t> | R&amp;D</a:t>
            </a:r>
            <a:endParaRPr lang="en-GB" alt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15"/>
          </p:nvPr>
        </p:nvSpPr>
        <p:spPr>
          <a:xfrm>
            <a:off x="3204181" y="3349790"/>
            <a:ext cx="2736000" cy="13081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altLang="de-DE" b="1" dirty="0" err="1"/>
              <a:t>Heating</a:t>
            </a:r>
            <a:r>
              <a:rPr lang="de-DE" altLang="de-DE" b="1" dirty="0"/>
              <a:t> </a:t>
            </a:r>
            <a:r>
              <a:rPr lang="de-DE" altLang="de-DE" b="1" dirty="0" err="1"/>
              <a:t>systems</a:t>
            </a:r>
            <a:br>
              <a:rPr lang="de-DE" altLang="de-DE" dirty="0"/>
            </a:b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single</a:t>
            </a:r>
            <a:r>
              <a:rPr lang="de-DE" altLang="de-DE" dirty="0"/>
              <a:t> and </a:t>
            </a:r>
            <a:r>
              <a:rPr lang="de-DE" altLang="de-DE" dirty="0" err="1"/>
              <a:t>multi</a:t>
            </a:r>
            <a:r>
              <a:rPr lang="de-DE" altLang="de-DE" dirty="0"/>
              <a:t> </a:t>
            </a:r>
            <a:r>
              <a:rPr lang="de-DE" altLang="de-DE" dirty="0" err="1"/>
              <a:t>family</a:t>
            </a:r>
            <a:r>
              <a:rPr lang="de-DE" altLang="de-DE" dirty="0"/>
              <a:t> </a:t>
            </a:r>
            <a:r>
              <a:rPr lang="de-DE" altLang="de-DE" dirty="0" err="1"/>
              <a:t>houses</a:t>
            </a:r>
            <a:r>
              <a:rPr lang="de-DE" altLang="de-DE" dirty="0"/>
              <a:t> and </a:t>
            </a:r>
            <a:r>
              <a:rPr lang="de-DE" altLang="de-DE" dirty="0" err="1"/>
              <a:t>apartment</a:t>
            </a:r>
            <a:r>
              <a:rPr lang="de-DE" altLang="de-DE" dirty="0"/>
              <a:t> </a:t>
            </a:r>
            <a:r>
              <a:rPr lang="de-DE" altLang="de-DE" dirty="0" err="1"/>
              <a:t>buildungs</a:t>
            </a:r>
            <a:endParaRPr lang="de-DE" alt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half" idx="16"/>
          </p:nvPr>
        </p:nvSpPr>
        <p:spPr>
          <a:xfrm>
            <a:off x="6048000" y="3341126"/>
            <a:ext cx="2736000" cy="13081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altLang="de-DE" b="1" dirty="0"/>
              <a:t>Large solar plants</a:t>
            </a:r>
            <a:br>
              <a:rPr lang="de-DE" altLang="de-DE" b="1" dirty="0"/>
            </a:br>
            <a:r>
              <a:rPr lang="de-DE" altLang="de-DE" dirty="0" err="1"/>
              <a:t>for</a:t>
            </a:r>
            <a:r>
              <a:rPr lang="de-DE" altLang="de-DE" dirty="0"/>
              <a:t> </a:t>
            </a:r>
            <a:r>
              <a:rPr lang="de-DE" altLang="de-DE" dirty="0" err="1"/>
              <a:t>heating</a:t>
            </a:r>
            <a:r>
              <a:rPr lang="de-DE" altLang="de-DE" dirty="0"/>
              <a:t> </a:t>
            </a:r>
            <a:r>
              <a:rPr lang="de-DE" altLang="de-DE" dirty="0" err="1"/>
              <a:t>networks</a:t>
            </a:r>
            <a:r>
              <a:rPr lang="de-DE" altLang="de-DE" dirty="0"/>
              <a:t> | </a:t>
            </a:r>
            <a:r>
              <a:rPr lang="de-DE" altLang="de-DE" dirty="0" err="1"/>
              <a:t>industry</a:t>
            </a:r>
            <a:r>
              <a:rPr lang="de-DE" altLang="de-DE" dirty="0"/>
              <a:t> | </a:t>
            </a:r>
            <a:r>
              <a:rPr lang="de-DE" altLang="de-DE" dirty="0" err="1"/>
              <a:t>commerce</a:t>
            </a:r>
            <a:endParaRPr lang="de-DE" altLang="de-DE" dirty="0"/>
          </a:p>
        </p:txBody>
      </p:sp>
      <p:pic>
        <p:nvPicPr>
          <p:cNvPr id="2054" name="Picture 6" descr="C:\Users\jst\Desktop\Ritter_Energie_Zeichenfläche 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79" y="1008513"/>
            <a:ext cx="1438276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jst\Desktop\Paradigma_Zeichenfläche 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781" y="1004770"/>
            <a:ext cx="1298575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jst\Desktop\RXL_Zeichenfläche 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5601" y="1004769"/>
            <a:ext cx="904875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B9ECCCC-00F8-2FAF-38B9-6E664DD655A3}"/>
              </a:ext>
            </a:extLst>
          </p:cNvPr>
          <p:cNvSpPr/>
          <p:nvPr/>
        </p:nvSpPr>
        <p:spPr>
          <a:xfrm>
            <a:off x="5997781" y="900853"/>
            <a:ext cx="2834646" cy="3291076"/>
          </a:xfrm>
          <a:prstGeom prst="rect">
            <a:avLst/>
          </a:prstGeom>
          <a:noFill/>
          <a:ln>
            <a:solidFill>
              <a:srgbClr val="FFDB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00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brand</a:t>
            </a:r>
            <a:r>
              <a:rPr lang="de-DE" altLang="de-DE" dirty="0"/>
              <a:t> </a:t>
            </a:r>
            <a:r>
              <a:rPr lang="de-DE" altLang="de-DE" dirty="0" err="1"/>
              <a:t>ritter</a:t>
            </a:r>
            <a:r>
              <a:rPr lang="de-DE" altLang="de-DE" dirty="0"/>
              <a:t> XL solar</a:t>
            </a:r>
            <a:endParaRPr lang="en-GB" altLang="de-DE" dirty="0"/>
          </a:p>
        </p:txBody>
      </p:sp>
      <p:sp>
        <p:nvSpPr>
          <p:cNvPr id="15363" name="Inhalts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de-DE" sz="1400" dirty="0"/>
              <a:t>The Ritter XL Solar team plans and implements large-scale solar thermal systems at first hand.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de-DE" sz="1400" dirty="0"/>
              <a:t>These include large residential or office buildings, local and district heating networks or process heating systems for industry and commerce.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de-DE" sz="1400" dirty="0"/>
              <a:t>The use of solar thermal energy reduces energy costs and improves the ecological balance on a large scale.</a:t>
            </a:r>
            <a:endParaRPr lang="de-DE" altLang="de-DE" sz="1400" dirty="0"/>
          </a:p>
        </p:txBody>
      </p:sp>
      <p:pic>
        <p:nvPicPr>
          <p:cNvPr id="8" name="Picture 2" descr="C:\Users\jst\Desktop\Ritter_XL_rgb_powerpoin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5725" y="4020638"/>
            <a:ext cx="1066800" cy="59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Solarenergie, Solarpanel, Solarzelle, draußen enthält.&#10;&#10;Automatisch generierte Beschreibung">
            <a:extLst>
              <a:ext uri="{FF2B5EF4-FFF2-40B4-BE49-F238E27FC236}">
                <a16:creationId xmlns:a16="http://schemas.microsoft.com/office/drawing/2014/main" id="{6B3EF99A-6925-B059-81E9-18EB0161AE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888" y="950913"/>
            <a:ext cx="4211637" cy="28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0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191" y="644129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70" imgH="469" progId="TCLayout.ActiveDocument.1">
                  <p:embed/>
                </p:oleObj>
              </mc:Choice>
              <mc:Fallback>
                <p:oleObj name="think-cell Folie" r:id="rId5" imgW="470" imgH="469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191" y="644129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2"/>
            </p:custDataLst>
          </p:nvPr>
        </p:nvSpPr>
        <p:spPr>
          <a:xfrm>
            <a:off x="1143000" y="642937"/>
            <a:ext cx="119063" cy="119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de-DE" sz="1500" b="1" dirty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Reasons for solar in district heating grids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BE1DEB-F71D-0135-043F-F483C65C5A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0702" y="929324"/>
            <a:ext cx="8423275" cy="36433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de-DE" dirty="0"/>
              <a:t>Space efficiency and emissions</a:t>
            </a:r>
            <a:br>
              <a:rPr lang="en-GB" altLang="de-DE" dirty="0"/>
            </a:br>
            <a:r>
              <a:rPr lang="en-GB" altLang="de-DE" sz="1400" dirty="0"/>
              <a:t>Significantly higher space efficiency,</a:t>
            </a:r>
            <a:br>
              <a:rPr lang="en-GB" altLang="de-DE" sz="1400" dirty="0"/>
            </a:br>
            <a:r>
              <a:rPr lang="en-GB" altLang="de-DE" sz="1400" dirty="0"/>
              <a:t>fewer emissions and delivery traffic</a:t>
            </a:r>
            <a:br>
              <a:rPr lang="en-GB" altLang="de-DE" sz="1400" dirty="0"/>
            </a:br>
            <a:r>
              <a:rPr lang="en-GB" altLang="de-DE" sz="1400" dirty="0"/>
              <a:t>compared to wood, for example</a:t>
            </a:r>
            <a:endParaRPr lang="en-GB" alt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de-DE" dirty="0"/>
              <a:t>Cost security</a:t>
            </a:r>
            <a:br>
              <a:rPr lang="en-GB" altLang="de-DE" dirty="0"/>
            </a:br>
            <a:r>
              <a:rPr lang="en-GB" altLang="de-DE" sz="1400" dirty="0"/>
              <a:t>No imputed risk in terms of price stability </a:t>
            </a:r>
            <a:br>
              <a:rPr lang="en-GB" altLang="de-DE" sz="1400" dirty="0"/>
            </a:br>
            <a:r>
              <a:rPr lang="en-GB" altLang="de-DE" sz="1400" dirty="0"/>
              <a:t>compared to fossil fuels in particular</a:t>
            </a:r>
            <a:endParaRPr lang="en-GB" alt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de-DE" dirty="0"/>
              <a:t>Regional/local added value</a:t>
            </a:r>
            <a:br>
              <a:rPr lang="en-GB" altLang="de-DE" dirty="0"/>
            </a:br>
            <a:r>
              <a:rPr lang="en-GB" altLang="de-DE" sz="1400" dirty="0"/>
              <a:t>Production of solar panels and system components in the EU,</a:t>
            </a:r>
            <a:br>
              <a:rPr lang="en-GB" altLang="de-DE" sz="1400" dirty="0"/>
            </a:br>
            <a:r>
              <a:rPr lang="en-GB" altLang="de-DE" sz="1400" dirty="0"/>
              <a:t>realization of systems with local specialist tradespeople</a:t>
            </a:r>
            <a:endParaRPr lang="en-GB" alt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de-DE" dirty="0"/>
              <a:t>Reliable, proven, durable and market-available technology</a:t>
            </a:r>
          </a:p>
        </p:txBody>
      </p: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E4E85871-B88A-E5B3-3402-8091B4323C62}"/>
              </a:ext>
            </a:extLst>
          </p:cNvPr>
          <p:cNvGrpSpPr/>
          <p:nvPr/>
        </p:nvGrpSpPr>
        <p:grpSpPr>
          <a:xfrm>
            <a:off x="7294046" y="1170281"/>
            <a:ext cx="1581370" cy="1838822"/>
            <a:chOff x="6772642" y="884100"/>
            <a:chExt cx="2108493" cy="2451762"/>
          </a:xfrm>
        </p:grpSpPr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544" y="1499215"/>
              <a:ext cx="211915" cy="307485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459" y="1499215"/>
              <a:ext cx="211915" cy="30748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289" y="1499215"/>
              <a:ext cx="211915" cy="30748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8374" y="1499215"/>
              <a:ext cx="211915" cy="307485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544" y="1806700"/>
              <a:ext cx="211915" cy="307485"/>
            </a:xfrm>
            <a:prstGeom prst="rect">
              <a:avLst/>
            </a:prstGeom>
          </p:spPr>
        </p:pic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459" y="1806700"/>
              <a:ext cx="211915" cy="307485"/>
            </a:xfrm>
            <a:prstGeom prst="rect">
              <a:avLst/>
            </a:prstGeom>
          </p:spPr>
        </p:pic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289" y="1806700"/>
              <a:ext cx="211915" cy="307485"/>
            </a:xfrm>
            <a:prstGeom prst="rect">
              <a:avLst/>
            </a:prstGeom>
          </p:spPr>
        </p:pic>
        <p:pic>
          <p:nvPicPr>
            <p:cNvPr id="49" name="Grafik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8374" y="1806700"/>
              <a:ext cx="211915" cy="307485"/>
            </a:xfrm>
            <a:prstGeom prst="rect">
              <a:avLst/>
            </a:prstGeom>
          </p:spPr>
        </p:pic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645" y="2114185"/>
              <a:ext cx="211915" cy="307485"/>
            </a:xfrm>
            <a:prstGeom prst="rect">
              <a:avLst/>
            </a:prstGeom>
          </p:spPr>
        </p:pic>
        <p:pic>
          <p:nvPicPr>
            <p:cNvPr id="51" name="Grafik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60" y="2114185"/>
              <a:ext cx="211915" cy="307485"/>
            </a:xfrm>
            <a:prstGeom prst="rect">
              <a:avLst/>
            </a:prstGeom>
          </p:spPr>
        </p:pic>
        <p:pic>
          <p:nvPicPr>
            <p:cNvPr id="52" name="Grafik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390" y="2114185"/>
              <a:ext cx="211915" cy="307485"/>
            </a:xfrm>
            <a:prstGeom prst="rect">
              <a:avLst/>
            </a:prstGeom>
          </p:spPr>
        </p:pic>
        <p:pic>
          <p:nvPicPr>
            <p:cNvPr id="53" name="Grafik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75" y="2114185"/>
              <a:ext cx="211915" cy="307485"/>
            </a:xfrm>
            <a:prstGeom prst="rect">
              <a:avLst/>
            </a:prstGeom>
          </p:spPr>
        </p:pic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644" y="2421670"/>
              <a:ext cx="211915" cy="307485"/>
            </a:xfrm>
            <a:prstGeom prst="rect">
              <a:avLst/>
            </a:prstGeom>
          </p:spPr>
        </p:pic>
        <p:pic>
          <p:nvPicPr>
            <p:cNvPr id="55" name="Grafik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59" y="2421670"/>
              <a:ext cx="211915" cy="307485"/>
            </a:xfrm>
            <a:prstGeom prst="rect">
              <a:avLst/>
            </a:prstGeom>
          </p:spPr>
        </p:pic>
        <p:pic>
          <p:nvPicPr>
            <p:cNvPr id="56" name="Grafik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389" y="2421670"/>
              <a:ext cx="211915" cy="307485"/>
            </a:xfrm>
            <a:prstGeom prst="rect">
              <a:avLst/>
            </a:prstGeom>
          </p:spPr>
        </p:pic>
        <p:pic>
          <p:nvPicPr>
            <p:cNvPr id="57" name="Grafik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74" y="2421670"/>
              <a:ext cx="211915" cy="307485"/>
            </a:xfrm>
            <a:prstGeom prst="rect">
              <a:avLst/>
            </a:prstGeom>
          </p:spPr>
        </p:pic>
        <p:pic>
          <p:nvPicPr>
            <p:cNvPr id="58" name="Grafik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643" y="2729155"/>
              <a:ext cx="211915" cy="307485"/>
            </a:xfrm>
            <a:prstGeom prst="rect">
              <a:avLst/>
            </a:prstGeom>
          </p:spPr>
        </p:pic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58" y="2729155"/>
              <a:ext cx="211915" cy="307485"/>
            </a:xfrm>
            <a:prstGeom prst="rect">
              <a:avLst/>
            </a:prstGeom>
          </p:spPr>
        </p:pic>
        <p:pic>
          <p:nvPicPr>
            <p:cNvPr id="60" name="Grafik 5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388" y="2729155"/>
              <a:ext cx="211915" cy="307485"/>
            </a:xfrm>
            <a:prstGeom prst="rect">
              <a:avLst/>
            </a:prstGeom>
          </p:spPr>
        </p:pic>
        <p:pic>
          <p:nvPicPr>
            <p:cNvPr id="61" name="Grafik 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73" y="2729155"/>
              <a:ext cx="211915" cy="307485"/>
            </a:xfrm>
            <a:prstGeom prst="rect">
              <a:avLst/>
            </a:prstGeom>
          </p:spPr>
        </p:pic>
        <p:pic>
          <p:nvPicPr>
            <p:cNvPr id="62" name="Grafik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642" y="3028377"/>
              <a:ext cx="211915" cy="307485"/>
            </a:xfrm>
            <a:prstGeom prst="rect">
              <a:avLst/>
            </a:prstGeom>
          </p:spPr>
        </p:pic>
        <p:pic>
          <p:nvPicPr>
            <p:cNvPr id="63" name="Grafik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557" y="3028377"/>
              <a:ext cx="211915" cy="307485"/>
            </a:xfrm>
            <a:prstGeom prst="rect">
              <a:avLst/>
            </a:prstGeom>
          </p:spPr>
        </p:pic>
        <p:pic>
          <p:nvPicPr>
            <p:cNvPr id="64" name="Grafik 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387" y="3028377"/>
              <a:ext cx="211915" cy="307485"/>
            </a:xfrm>
            <a:prstGeom prst="rect">
              <a:avLst/>
            </a:prstGeom>
          </p:spPr>
        </p:pic>
        <p:pic>
          <p:nvPicPr>
            <p:cNvPr id="65" name="Grafik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472" y="3028377"/>
              <a:ext cx="211915" cy="307485"/>
            </a:xfrm>
            <a:prstGeom prst="rect">
              <a:avLst/>
            </a:prstGeom>
          </p:spPr>
        </p:pic>
        <p:pic>
          <p:nvPicPr>
            <p:cNvPr id="66" name="Grafik 6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994" y="1499215"/>
              <a:ext cx="211915" cy="307485"/>
            </a:xfrm>
            <a:prstGeom prst="rect">
              <a:avLst/>
            </a:prstGeom>
          </p:spPr>
        </p:pic>
        <p:pic>
          <p:nvPicPr>
            <p:cNvPr id="67" name="Grafik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994" y="1806700"/>
              <a:ext cx="211915" cy="307485"/>
            </a:xfrm>
            <a:prstGeom prst="rect">
              <a:avLst/>
            </a:prstGeom>
          </p:spPr>
        </p:pic>
        <p:pic>
          <p:nvPicPr>
            <p:cNvPr id="68" name="Grafik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095" y="2114185"/>
              <a:ext cx="211915" cy="307485"/>
            </a:xfrm>
            <a:prstGeom prst="rect">
              <a:avLst/>
            </a:prstGeom>
          </p:spPr>
        </p:pic>
        <p:pic>
          <p:nvPicPr>
            <p:cNvPr id="69" name="Grafik 6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094" y="2421670"/>
              <a:ext cx="211915" cy="307485"/>
            </a:xfrm>
            <a:prstGeom prst="rect">
              <a:avLst/>
            </a:prstGeom>
          </p:spPr>
        </p:pic>
        <p:pic>
          <p:nvPicPr>
            <p:cNvPr id="70" name="Grafik 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093" y="2729155"/>
              <a:ext cx="211915" cy="307485"/>
            </a:xfrm>
            <a:prstGeom prst="rect">
              <a:avLst/>
            </a:prstGeom>
          </p:spPr>
        </p:pic>
        <p:pic>
          <p:nvPicPr>
            <p:cNvPr id="71" name="Grafik 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092" y="3028377"/>
              <a:ext cx="211915" cy="307485"/>
            </a:xfrm>
            <a:prstGeom prst="rect">
              <a:avLst/>
            </a:prstGeom>
          </p:spPr>
        </p:pic>
        <p:pic>
          <p:nvPicPr>
            <p:cNvPr id="72" name="Grafik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907" y="1499215"/>
              <a:ext cx="211915" cy="307485"/>
            </a:xfrm>
            <a:prstGeom prst="rect">
              <a:avLst/>
            </a:prstGeom>
          </p:spPr>
        </p:pic>
        <p:pic>
          <p:nvPicPr>
            <p:cNvPr id="73" name="Grafik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907" y="1806700"/>
              <a:ext cx="211915" cy="307485"/>
            </a:xfrm>
            <a:prstGeom prst="rect">
              <a:avLst/>
            </a:prstGeom>
          </p:spPr>
        </p:pic>
        <p:pic>
          <p:nvPicPr>
            <p:cNvPr id="74" name="Grafik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008" y="2114185"/>
              <a:ext cx="211915" cy="307485"/>
            </a:xfrm>
            <a:prstGeom prst="rect">
              <a:avLst/>
            </a:prstGeom>
          </p:spPr>
        </p:pic>
        <p:pic>
          <p:nvPicPr>
            <p:cNvPr id="75" name="Grafik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007" y="2421670"/>
              <a:ext cx="211915" cy="307485"/>
            </a:xfrm>
            <a:prstGeom prst="rect">
              <a:avLst/>
            </a:prstGeom>
          </p:spPr>
        </p:pic>
        <p:pic>
          <p:nvPicPr>
            <p:cNvPr id="76" name="Grafik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006" y="2729155"/>
              <a:ext cx="211915" cy="307485"/>
            </a:xfrm>
            <a:prstGeom prst="rect">
              <a:avLst/>
            </a:prstGeom>
          </p:spPr>
        </p:pic>
        <p:pic>
          <p:nvPicPr>
            <p:cNvPr id="77" name="Grafik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005" y="3028377"/>
              <a:ext cx="211915" cy="307485"/>
            </a:xfrm>
            <a:prstGeom prst="rect">
              <a:avLst/>
            </a:prstGeom>
          </p:spPr>
        </p:pic>
        <p:pic>
          <p:nvPicPr>
            <p:cNvPr id="78" name="Grafik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3475" y="1499215"/>
              <a:ext cx="211915" cy="307485"/>
            </a:xfrm>
            <a:prstGeom prst="rect">
              <a:avLst/>
            </a:prstGeom>
          </p:spPr>
        </p:pic>
        <p:pic>
          <p:nvPicPr>
            <p:cNvPr id="79" name="Grafik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390" y="1499215"/>
              <a:ext cx="211915" cy="307485"/>
            </a:xfrm>
            <a:prstGeom prst="rect">
              <a:avLst/>
            </a:prstGeom>
          </p:spPr>
        </p:pic>
        <p:pic>
          <p:nvPicPr>
            <p:cNvPr id="80" name="Grafik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9220" y="1499215"/>
              <a:ext cx="211915" cy="307485"/>
            </a:xfrm>
            <a:prstGeom prst="rect">
              <a:avLst/>
            </a:prstGeom>
          </p:spPr>
        </p:pic>
        <p:pic>
          <p:nvPicPr>
            <p:cNvPr id="81" name="Grafik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7305" y="1499215"/>
              <a:ext cx="211915" cy="307485"/>
            </a:xfrm>
            <a:prstGeom prst="rect">
              <a:avLst/>
            </a:prstGeom>
          </p:spPr>
        </p:pic>
        <p:pic>
          <p:nvPicPr>
            <p:cNvPr id="82" name="Grafik 8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3475" y="1806700"/>
              <a:ext cx="211915" cy="307485"/>
            </a:xfrm>
            <a:prstGeom prst="rect">
              <a:avLst/>
            </a:prstGeom>
          </p:spPr>
        </p:pic>
        <p:pic>
          <p:nvPicPr>
            <p:cNvPr id="83" name="Grafik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390" y="1806700"/>
              <a:ext cx="211915" cy="307485"/>
            </a:xfrm>
            <a:prstGeom prst="rect">
              <a:avLst/>
            </a:prstGeom>
          </p:spPr>
        </p:pic>
        <p:pic>
          <p:nvPicPr>
            <p:cNvPr id="84" name="Grafik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9220" y="1806700"/>
              <a:ext cx="211915" cy="307485"/>
            </a:xfrm>
            <a:prstGeom prst="rect">
              <a:avLst/>
            </a:prstGeom>
          </p:spPr>
        </p:pic>
        <p:pic>
          <p:nvPicPr>
            <p:cNvPr id="85" name="Grafik 8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7305" y="1806700"/>
              <a:ext cx="211915" cy="307485"/>
            </a:xfrm>
            <a:prstGeom prst="rect">
              <a:avLst/>
            </a:prstGeom>
          </p:spPr>
        </p:pic>
        <p:pic>
          <p:nvPicPr>
            <p:cNvPr id="86" name="Grafik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576" y="2114185"/>
              <a:ext cx="211915" cy="307485"/>
            </a:xfrm>
            <a:prstGeom prst="rect">
              <a:avLst/>
            </a:prstGeom>
          </p:spPr>
        </p:pic>
        <p:pic>
          <p:nvPicPr>
            <p:cNvPr id="87" name="Grafik 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3491" y="2114185"/>
              <a:ext cx="211915" cy="307485"/>
            </a:xfrm>
            <a:prstGeom prst="rect">
              <a:avLst/>
            </a:prstGeom>
          </p:spPr>
        </p:pic>
        <p:pic>
          <p:nvPicPr>
            <p:cNvPr id="88" name="Grafik 8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7321" y="2114185"/>
              <a:ext cx="211915" cy="307485"/>
            </a:xfrm>
            <a:prstGeom prst="rect">
              <a:avLst/>
            </a:prstGeom>
          </p:spPr>
        </p:pic>
        <p:pic>
          <p:nvPicPr>
            <p:cNvPr id="89" name="Grafik 8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06" y="2114185"/>
              <a:ext cx="211915" cy="307485"/>
            </a:xfrm>
            <a:prstGeom prst="rect">
              <a:avLst/>
            </a:prstGeom>
          </p:spPr>
        </p:pic>
        <p:pic>
          <p:nvPicPr>
            <p:cNvPr id="90" name="Grafik 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575" y="2421670"/>
              <a:ext cx="211915" cy="307485"/>
            </a:xfrm>
            <a:prstGeom prst="rect">
              <a:avLst/>
            </a:prstGeom>
          </p:spPr>
        </p:pic>
        <p:pic>
          <p:nvPicPr>
            <p:cNvPr id="91" name="Grafik 9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3490" y="2421670"/>
              <a:ext cx="211915" cy="307485"/>
            </a:xfrm>
            <a:prstGeom prst="rect">
              <a:avLst/>
            </a:prstGeom>
          </p:spPr>
        </p:pic>
        <p:pic>
          <p:nvPicPr>
            <p:cNvPr id="92" name="Grafik 9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7320" y="2421670"/>
              <a:ext cx="211915" cy="307485"/>
            </a:xfrm>
            <a:prstGeom prst="rect">
              <a:avLst/>
            </a:prstGeom>
          </p:spPr>
        </p:pic>
        <p:pic>
          <p:nvPicPr>
            <p:cNvPr id="93" name="Grafik 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05" y="2421670"/>
              <a:ext cx="211915" cy="307485"/>
            </a:xfrm>
            <a:prstGeom prst="rect">
              <a:avLst/>
            </a:prstGeom>
          </p:spPr>
        </p:pic>
        <p:pic>
          <p:nvPicPr>
            <p:cNvPr id="94" name="Grafik 9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574" y="2729155"/>
              <a:ext cx="211915" cy="307485"/>
            </a:xfrm>
            <a:prstGeom prst="rect">
              <a:avLst/>
            </a:prstGeom>
          </p:spPr>
        </p:pic>
        <p:pic>
          <p:nvPicPr>
            <p:cNvPr id="95" name="Grafik 9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3489" y="2729155"/>
              <a:ext cx="211915" cy="307485"/>
            </a:xfrm>
            <a:prstGeom prst="rect">
              <a:avLst/>
            </a:prstGeom>
          </p:spPr>
        </p:pic>
        <p:pic>
          <p:nvPicPr>
            <p:cNvPr id="96" name="Grafik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7319" y="2729155"/>
              <a:ext cx="211915" cy="307485"/>
            </a:xfrm>
            <a:prstGeom prst="rect">
              <a:avLst/>
            </a:prstGeom>
          </p:spPr>
        </p:pic>
        <p:pic>
          <p:nvPicPr>
            <p:cNvPr id="97" name="Grafik 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04" y="2729155"/>
              <a:ext cx="211915" cy="307485"/>
            </a:xfrm>
            <a:prstGeom prst="rect">
              <a:avLst/>
            </a:prstGeom>
          </p:spPr>
        </p:pic>
        <p:pic>
          <p:nvPicPr>
            <p:cNvPr id="98" name="Grafik 9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573" y="3028377"/>
              <a:ext cx="211915" cy="307485"/>
            </a:xfrm>
            <a:prstGeom prst="rect">
              <a:avLst/>
            </a:prstGeom>
          </p:spPr>
        </p:pic>
        <p:pic>
          <p:nvPicPr>
            <p:cNvPr id="99" name="Grafik 9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3488" y="3028377"/>
              <a:ext cx="211915" cy="307485"/>
            </a:xfrm>
            <a:prstGeom prst="rect">
              <a:avLst/>
            </a:prstGeom>
          </p:spPr>
        </p:pic>
        <p:pic>
          <p:nvPicPr>
            <p:cNvPr id="100" name="Grafik 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7318" y="3028377"/>
              <a:ext cx="211915" cy="307485"/>
            </a:xfrm>
            <a:prstGeom prst="rect">
              <a:avLst/>
            </a:prstGeom>
          </p:spPr>
        </p:pic>
        <p:pic>
          <p:nvPicPr>
            <p:cNvPr id="101" name="Grafik 10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03" y="3028377"/>
              <a:ext cx="211915" cy="307485"/>
            </a:xfrm>
            <a:prstGeom prst="rect">
              <a:avLst/>
            </a:prstGeom>
          </p:spPr>
        </p:pic>
        <p:sp>
          <p:nvSpPr>
            <p:cNvPr id="105" name="Textfeld 104"/>
            <p:cNvSpPr txBox="1"/>
            <p:nvPr/>
          </p:nvSpPr>
          <p:spPr>
            <a:xfrm>
              <a:off x="7230658" y="1240145"/>
              <a:ext cx="121085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Wood chips</a:t>
              </a:r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7358099" y="2184380"/>
              <a:ext cx="955973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factor: 60</a:t>
              </a:r>
              <a:endParaRPr lang="en-GB" sz="1050" b="1" dirty="0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7653439" y="884100"/>
              <a:ext cx="365294" cy="365268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571F1E0E-4D8E-5986-1672-5C146649C42B}"/>
              </a:ext>
            </a:extLst>
          </p:cNvPr>
          <p:cNvGrpSpPr/>
          <p:nvPr/>
        </p:nvGrpSpPr>
        <p:grpSpPr>
          <a:xfrm>
            <a:off x="5862764" y="1170281"/>
            <a:ext cx="1204431" cy="1839866"/>
            <a:chOff x="5169065" y="884100"/>
            <a:chExt cx="1605908" cy="245315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614" y="1500607"/>
              <a:ext cx="211915" cy="307485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529" y="1500607"/>
              <a:ext cx="211915" cy="307485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359" y="1496375"/>
              <a:ext cx="211915" cy="307485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444" y="1500607"/>
              <a:ext cx="211915" cy="307485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614" y="1808092"/>
              <a:ext cx="211915" cy="307485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529" y="1808092"/>
              <a:ext cx="211915" cy="307485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359" y="1803860"/>
              <a:ext cx="211915" cy="307485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444" y="1808092"/>
              <a:ext cx="211915" cy="307485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715" y="2115577"/>
              <a:ext cx="211915" cy="307485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630" y="2115577"/>
              <a:ext cx="211915" cy="307485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460" y="2111345"/>
              <a:ext cx="211915" cy="307485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545" y="2115577"/>
              <a:ext cx="211915" cy="307485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714" y="2423062"/>
              <a:ext cx="211915" cy="307485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629" y="2423062"/>
              <a:ext cx="211915" cy="307485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459" y="2418830"/>
              <a:ext cx="211915" cy="307485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544" y="2423062"/>
              <a:ext cx="211915" cy="307485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713" y="2730547"/>
              <a:ext cx="211915" cy="307485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628" y="2730547"/>
              <a:ext cx="211915" cy="307485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458" y="2726315"/>
              <a:ext cx="211915" cy="307485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543" y="2730547"/>
              <a:ext cx="211915" cy="307485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614" y="3029769"/>
              <a:ext cx="211915" cy="307485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529" y="3029769"/>
              <a:ext cx="211915" cy="307485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359" y="3025537"/>
              <a:ext cx="211915" cy="307485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444" y="3029769"/>
              <a:ext cx="211915" cy="307485"/>
            </a:xfrm>
            <a:prstGeom prst="rect">
              <a:avLst/>
            </a:prstGeom>
          </p:spPr>
        </p:pic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064" y="1500607"/>
              <a:ext cx="211915" cy="30748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064" y="1808092"/>
              <a:ext cx="211915" cy="307485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165" y="2115577"/>
              <a:ext cx="211915" cy="307485"/>
            </a:xfrm>
            <a:prstGeom prst="rect">
              <a:avLst/>
            </a:prstGeom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164" y="2423062"/>
              <a:ext cx="211915" cy="307485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163" y="2730547"/>
              <a:ext cx="211915" cy="30748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064" y="3029769"/>
              <a:ext cx="211915" cy="307485"/>
            </a:xfrm>
            <a:prstGeom prst="rect">
              <a:avLst/>
            </a:prstGeom>
          </p:spPr>
        </p:pic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977" y="1496374"/>
              <a:ext cx="211915" cy="307485"/>
            </a:xfrm>
            <a:prstGeom prst="rect">
              <a:avLst/>
            </a:prstGeom>
          </p:spPr>
        </p:pic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977" y="1803859"/>
              <a:ext cx="211915" cy="307485"/>
            </a:xfrm>
            <a:prstGeom prst="rect">
              <a:avLst/>
            </a:prstGeom>
          </p:spPr>
        </p:pic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078" y="2111344"/>
              <a:ext cx="211915" cy="307485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077" y="2418829"/>
              <a:ext cx="211915" cy="30748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076" y="2726314"/>
              <a:ext cx="211915" cy="307485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977" y="3025536"/>
              <a:ext cx="211915" cy="307485"/>
            </a:xfrm>
            <a:prstGeom prst="rect">
              <a:avLst/>
            </a:prstGeom>
          </p:spPr>
        </p:pic>
        <p:sp>
          <p:nvSpPr>
            <p:cNvPr id="104" name="Textfeld 103"/>
            <p:cNvSpPr txBox="1"/>
            <p:nvPr/>
          </p:nvSpPr>
          <p:spPr>
            <a:xfrm>
              <a:off x="5169065" y="1240145"/>
              <a:ext cx="1605908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Maize / rapeseed</a:t>
              </a:r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5482414" y="2189560"/>
              <a:ext cx="976088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factor: 36</a:t>
              </a:r>
              <a:endParaRPr lang="en-GB" sz="1050" b="1" dirty="0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5793967" y="884100"/>
              <a:ext cx="365294" cy="365268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078E0989-42EB-EEDF-D34A-829A9B726780}"/>
              </a:ext>
            </a:extLst>
          </p:cNvPr>
          <p:cNvGrpSpPr/>
          <p:nvPr/>
        </p:nvGrpSpPr>
        <p:grpSpPr>
          <a:xfrm>
            <a:off x="4744688" y="1170283"/>
            <a:ext cx="934991" cy="1206042"/>
            <a:chOff x="3935476" y="884100"/>
            <a:chExt cx="1246654" cy="1608056"/>
          </a:xfrm>
        </p:grpSpPr>
        <p:sp>
          <p:nvSpPr>
            <p:cNvPr id="103" name="Textfeld 102"/>
            <p:cNvSpPr txBox="1"/>
            <p:nvPr/>
          </p:nvSpPr>
          <p:spPr>
            <a:xfrm>
              <a:off x="3935476" y="1240145"/>
              <a:ext cx="124665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Photovoltaic</a:t>
              </a:r>
              <a:endParaRPr lang="en-GB" sz="900" dirty="0"/>
            </a:p>
          </p:txBody>
        </p:sp>
        <p:sp>
          <p:nvSpPr>
            <p:cNvPr id="107" name="Textfeld 106"/>
            <p:cNvSpPr txBox="1"/>
            <p:nvPr/>
          </p:nvSpPr>
          <p:spPr>
            <a:xfrm>
              <a:off x="4025748" y="2184380"/>
              <a:ext cx="114891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factor: 3</a:t>
              </a:r>
              <a:endParaRPr lang="en-GB" sz="1050" b="1" dirty="0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4425025" y="884100"/>
              <a:ext cx="365294" cy="365268"/>
            </a:xfrm>
            <a:prstGeom prst="ellipse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pic>
          <p:nvPicPr>
            <p:cNvPr id="114" name="Grafik 1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757" y="1496187"/>
              <a:ext cx="211915" cy="307485"/>
            </a:xfrm>
            <a:prstGeom prst="rect">
              <a:avLst/>
            </a:prstGeom>
          </p:spPr>
        </p:pic>
        <p:pic>
          <p:nvPicPr>
            <p:cNvPr id="115" name="Grafik 1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672" y="1496187"/>
              <a:ext cx="211915" cy="307485"/>
            </a:xfrm>
            <a:prstGeom prst="rect">
              <a:avLst/>
            </a:prstGeom>
          </p:spPr>
        </p:pic>
        <p:pic>
          <p:nvPicPr>
            <p:cNvPr id="116" name="Grafik 1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757" y="1808092"/>
              <a:ext cx="211915" cy="307485"/>
            </a:xfrm>
            <a:prstGeom prst="rect">
              <a:avLst/>
            </a:prstGeom>
          </p:spPr>
        </p:pic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BC1BA241-2305-6A35-BC67-AEC78A40FACE}"/>
              </a:ext>
            </a:extLst>
          </p:cNvPr>
          <p:cNvGrpSpPr/>
          <p:nvPr/>
        </p:nvGrpSpPr>
        <p:grpSpPr>
          <a:xfrm>
            <a:off x="3556000" y="1170283"/>
            <a:ext cx="1078907" cy="1206042"/>
            <a:chOff x="2769656" y="884100"/>
            <a:chExt cx="1438543" cy="1608056"/>
          </a:xfrm>
        </p:grpSpPr>
        <p:sp>
          <p:nvSpPr>
            <p:cNvPr id="102" name="Textfeld 101"/>
            <p:cNvSpPr txBox="1"/>
            <p:nvPr/>
          </p:nvSpPr>
          <p:spPr>
            <a:xfrm>
              <a:off x="2769656" y="1240145"/>
              <a:ext cx="14385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Solar thermal</a:t>
              </a:r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2837304" y="2184380"/>
              <a:ext cx="137089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/>
                <a:t>factor: 1</a:t>
              </a:r>
              <a:endParaRPr lang="en-GB" sz="1050" b="1" dirty="0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3344621" y="884100"/>
              <a:ext cx="365294" cy="365268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pic>
          <p:nvPicPr>
            <p:cNvPr id="118" name="Grafik 1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871" y="1495871"/>
              <a:ext cx="211915" cy="307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47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8FC33C-D197-F3A3-88D1-F5093D27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GB" dirty="0"/>
              <a:t>Realized solar thermal plants</a:t>
            </a:r>
          </a:p>
        </p:txBody>
      </p:sp>
      <p:pic>
        <p:nvPicPr>
          <p:cNvPr id="15" name="Inhaltsplatzhalter 14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90A78009-21E9-6FA2-C2A4-A55D91F6B52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8" y="827404"/>
            <a:ext cx="3001986" cy="3960000"/>
          </a:xfrm>
          <a:noFill/>
          <a:ln>
            <a:noFill/>
          </a:ln>
        </p:spPr>
      </p:pic>
      <p:sp>
        <p:nvSpPr>
          <p:cNvPr id="30" name="Inhaltsplatzhalter 29">
            <a:extLst>
              <a:ext uri="{FF2B5EF4-FFF2-40B4-BE49-F238E27FC236}">
                <a16:creationId xmlns:a16="http://schemas.microsoft.com/office/drawing/2014/main" id="{E290A9DB-302D-6E29-200E-740BF6F32A7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2000" y="3054927"/>
            <a:ext cx="4212000" cy="80528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Realized solar thermal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Solar thermal plants under construction</a:t>
            </a:r>
          </a:p>
        </p:txBody>
      </p:sp>
      <p:pic>
        <p:nvPicPr>
          <p:cNvPr id="25" name="Grafik 24" descr="Ein Bild, das Screenshot, Text enthält.&#10;&#10;Automatisch generierte Beschreibung">
            <a:extLst>
              <a:ext uri="{FF2B5EF4-FFF2-40B4-BE49-F238E27FC236}">
                <a16:creationId xmlns:a16="http://schemas.microsoft.com/office/drawing/2014/main" id="{9D847CAC-EBBB-FA30-264E-3A71A26A9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8" y="827404"/>
            <a:ext cx="2932630" cy="3960000"/>
          </a:xfrm>
          <a:prstGeom prst="rect">
            <a:avLst/>
          </a:prstGeom>
          <a:ln>
            <a:noFill/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76F0D23-5779-B8EC-FBF3-A15E1858CE2D}"/>
              </a:ext>
            </a:extLst>
          </p:cNvPr>
          <p:cNvSpPr/>
          <p:nvPr/>
        </p:nvSpPr>
        <p:spPr>
          <a:xfrm>
            <a:off x="4473526" y="3133482"/>
            <a:ext cx="180000" cy="180000"/>
          </a:xfrm>
          <a:prstGeom prst="ellips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F70BB82-AA78-248B-6157-800555E7B8B8}"/>
              </a:ext>
            </a:extLst>
          </p:cNvPr>
          <p:cNvSpPr/>
          <p:nvPr/>
        </p:nvSpPr>
        <p:spPr>
          <a:xfrm>
            <a:off x="4473526" y="3535018"/>
            <a:ext cx="180000" cy="180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dirty="0"/>
          </a:p>
        </p:txBody>
      </p:sp>
      <p:pic>
        <p:nvPicPr>
          <p:cNvPr id="9" name="Grafik 8" descr="Ein Bild, das Screenshot, Schwarz, Text, Dunkelheit enthält.&#10;&#10;Automatisch generierte Beschreibung">
            <a:extLst>
              <a:ext uri="{FF2B5EF4-FFF2-40B4-BE49-F238E27FC236}">
                <a16:creationId xmlns:a16="http://schemas.microsoft.com/office/drawing/2014/main" id="{04906332-70CF-CCAB-0AE1-7536E846A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8" y="827404"/>
            <a:ext cx="2932630" cy="39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58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/>
              <a:t>brand</a:t>
            </a:r>
            <a:r>
              <a:rPr lang="de-DE" altLang="de-DE" dirty="0"/>
              <a:t> </a:t>
            </a:r>
            <a:r>
              <a:rPr lang="de-DE" altLang="de-DE" dirty="0" err="1"/>
              <a:t>ritter</a:t>
            </a:r>
            <a:r>
              <a:rPr lang="de-DE" altLang="de-DE" dirty="0"/>
              <a:t> XL solar</a:t>
            </a:r>
            <a:endParaRPr lang="en-GB" altLang="de-DE" dirty="0"/>
          </a:p>
        </p:txBody>
      </p:sp>
      <p:sp>
        <p:nvSpPr>
          <p:cNvPr id="14341" name="Rechteck 7"/>
          <p:cNvSpPr>
            <a:spLocks noChangeArrowheads="1"/>
          </p:cNvSpPr>
          <p:nvPr/>
        </p:nvSpPr>
        <p:spPr bwMode="auto">
          <a:xfrm>
            <a:off x="2584018" y="1052136"/>
            <a:ext cx="3507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de-DE" sz="1200" dirty="0"/>
              <a:t>is the area of Germany's largest solar thermal plant in Greifswald.</a:t>
            </a:r>
            <a:br>
              <a:rPr lang="en-US" altLang="de-DE" sz="1200" dirty="0"/>
            </a:br>
            <a:r>
              <a:rPr lang="en-US" altLang="de-DE" sz="1200" dirty="0"/>
              <a:t>Realized by Ritter XL Solar.</a:t>
            </a:r>
            <a:endParaRPr lang="en-GB" altLang="de-DE" sz="1200" dirty="0"/>
          </a:p>
        </p:txBody>
      </p:sp>
      <p:sp>
        <p:nvSpPr>
          <p:cNvPr id="14342" name="Inhaltsplatzhalter 6"/>
          <p:cNvSpPr txBox="1">
            <a:spLocks/>
          </p:cNvSpPr>
          <p:nvPr/>
        </p:nvSpPr>
        <p:spPr bwMode="auto">
          <a:xfrm>
            <a:off x="359999" y="1030893"/>
            <a:ext cx="2318347" cy="52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sz="3600" b="1" dirty="0"/>
              <a:t>18.700 m²</a:t>
            </a:r>
            <a:endParaRPr lang="en-GB" altLang="de-DE" sz="3600" b="1" dirty="0"/>
          </a:p>
        </p:txBody>
      </p:sp>
      <p:cxnSp>
        <p:nvCxnSpPr>
          <p:cNvPr id="15" name="Gerade Verbindung 14"/>
          <p:cNvCxnSpPr>
            <a:cxnSpLocks/>
          </p:cNvCxnSpPr>
          <p:nvPr/>
        </p:nvCxnSpPr>
        <p:spPr>
          <a:xfrm flipV="1">
            <a:off x="1288194" y="1673970"/>
            <a:ext cx="0" cy="9849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8014206" y="4965467"/>
            <a:ext cx="9861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>
                <a:solidFill>
                  <a:schemeClr val="bg1"/>
                </a:solidFill>
              </a:rPr>
              <a:t>Ritter XL Solar</a:t>
            </a:r>
          </a:p>
        </p:txBody>
      </p:sp>
      <p:pic>
        <p:nvPicPr>
          <p:cNvPr id="12" name="Picture 2" descr="C:\Users\jst\Desktop\Ritter_XL_rgb_powerpoin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5725" y="4020638"/>
            <a:ext cx="1066800" cy="59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936C7D99-1F22-3C87-7A57-494BAECB0DBB}"/>
              </a:ext>
            </a:extLst>
          </p:cNvPr>
          <p:cNvSpPr txBox="1">
            <a:spLocks/>
          </p:cNvSpPr>
          <p:nvPr/>
        </p:nvSpPr>
        <p:spPr bwMode="auto">
          <a:xfrm>
            <a:off x="4213577" y="4596617"/>
            <a:ext cx="315872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rgbClr val="00285A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1pPr>
            <a:lvl2pPr marL="6286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2pPr>
            <a:lvl3pPr marL="900113" indent="-180975" algn="l" rtl="0" eaLnBrk="1" fontAlgn="base" hangingPunct="1">
              <a:spcBef>
                <a:spcPct val="20000"/>
              </a:spcBef>
              <a:spcAft>
                <a:spcPct val="0"/>
              </a:spcAft>
              <a:buSzPct val="92000"/>
              <a:buFont typeface="Courier New" panose="02070309020205020404" pitchFamily="49" charset="0"/>
              <a:buChar char="o"/>
              <a:defRPr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3pPr>
            <a:lvl4pPr marL="1074738" indent="-174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4pPr>
            <a:lvl5pPr marL="125571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200">
                <a:solidFill>
                  <a:srgbClr val="00285A"/>
                </a:solidFill>
                <a:latin typeface="Calibri" panose="020F0502020204030204" pitchFamily="34" charset="0"/>
                <a:ea typeface="Arial Unicode MS" charset="0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26235F"/>
                </a:solidFill>
                <a:latin typeface="+mn-lt"/>
                <a:ea typeface="Arial Unicode MS" charset="0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900" kern="0" dirty="0">
                <a:solidFill>
                  <a:schemeClr val="tx1"/>
                </a:solidFill>
                <a:latin typeface="+mj-lt"/>
              </a:rPr>
              <a:t>picture: Stadtwerke Greifswald</a:t>
            </a:r>
          </a:p>
        </p:txBody>
      </p:sp>
      <p:pic>
        <p:nvPicPr>
          <p:cNvPr id="7" name="Grafik 6" descr="Ein Bild, das Solarenergie, draußen, Solarpanel, Dish-Solaranlage enthält.&#10;&#10;Automatisch generierte Beschreibung">
            <a:extLst>
              <a:ext uri="{FF2B5EF4-FFF2-40B4-BE49-F238E27FC236}">
                <a16:creationId xmlns:a16="http://schemas.microsoft.com/office/drawing/2014/main" id="{37DCAAD2-02BF-7B73-A18C-14E911495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1" b="9960"/>
          <a:stretch/>
        </p:blipFill>
        <p:spPr>
          <a:xfrm>
            <a:off x="359999" y="2006652"/>
            <a:ext cx="7012305" cy="25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7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01145" y="1126036"/>
          <a:ext cx="893" cy="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21" imgH="423" progId="TCLayout.ActiveDocument.1">
                  <p:embed/>
                </p:oleObj>
              </mc:Choice>
              <mc:Fallback>
                <p:oleObj name="think-cell Folie" r:id="rId4" imgW="421" imgH="42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01145" y="1126036"/>
                        <a:ext cx="893" cy="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2"/>
            </p:custDataLst>
          </p:nvPr>
        </p:nvSpPr>
        <p:spPr>
          <a:xfrm>
            <a:off x="2000251" y="1125142"/>
            <a:ext cx="89297" cy="892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125" b="1" dirty="0">
              <a:solidFill>
                <a:srgbClr val="FFFFFF"/>
              </a:solidFill>
              <a:latin typeface="Arial"/>
              <a:ea typeface="ＭＳ Ｐゴシック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Small </a:t>
            </a:r>
            <a:r>
              <a:rPr lang="de-DE" dirty="0" err="1"/>
              <a:t>living</a:t>
            </a:r>
            <a:r>
              <a:rPr lang="de-DE" dirty="0"/>
              <a:t> </a:t>
            </a:r>
            <a:r>
              <a:rPr lang="de-DE" dirty="0" err="1"/>
              <a:t>areas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Low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heating</a:t>
            </a:r>
            <a:r>
              <a:rPr lang="de-DE" dirty="0"/>
              <a:t> </a:t>
            </a:r>
            <a:r>
              <a:rPr lang="de-DE" dirty="0" err="1"/>
              <a:t>grid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City </a:t>
            </a:r>
            <a:r>
              <a:rPr lang="de-DE" dirty="0" err="1"/>
              <a:t>of</a:t>
            </a:r>
            <a:r>
              <a:rPr lang="de-DE" dirty="0"/>
              <a:t> Oldenburg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4294967295"/>
          </p:nvPr>
        </p:nvSpPr>
        <p:spPr>
          <a:xfrm>
            <a:off x="6775450" y="2841625"/>
            <a:ext cx="2368550" cy="127000"/>
          </a:xfrm>
        </p:spPr>
        <p:txBody>
          <a:bodyPr/>
          <a:lstStyle/>
          <a:p>
            <a:r>
              <a:rPr lang="de-DE" sz="900" dirty="0" err="1"/>
              <a:t>picture</a:t>
            </a:r>
            <a:r>
              <a:rPr lang="de-DE" sz="900" dirty="0"/>
              <a:t>: Ritter XL</a:t>
            </a:r>
          </a:p>
        </p:txBody>
      </p:sp>
      <p:pic>
        <p:nvPicPr>
          <p:cNvPr id="10" name="Grafik 9" descr="Ein Bild, das Baum, Screenshot, Haus enthält.&#10;&#10;Automatisch generierte Beschreibung">
            <a:extLst>
              <a:ext uri="{FF2B5EF4-FFF2-40B4-BE49-F238E27FC236}">
                <a16:creationId xmlns:a16="http://schemas.microsoft.com/office/drawing/2014/main" id="{83F261C9-67BA-C413-37CA-9A44DFB53B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98" y="2905496"/>
            <a:ext cx="3736200" cy="163976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56313DA-943B-51C6-587B-A458CA66EC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66942"/>
            <a:ext cx="3692951" cy="1866424"/>
          </a:xfrm>
          <a:prstGeom prst="rect">
            <a:avLst/>
          </a:prstGeom>
        </p:spPr>
      </p:pic>
      <p:graphicFrame>
        <p:nvGraphicFramePr>
          <p:cNvPr id="8" name="Inhaltsplatzhalter 8">
            <a:extLst>
              <a:ext uri="{FF2B5EF4-FFF2-40B4-BE49-F238E27FC236}">
                <a16:creationId xmlns:a16="http://schemas.microsoft.com/office/drawing/2014/main" id="{5AF530B5-01CD-FC6E-7BF2-E0086BC765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7100989"/>
              </p:ext>
            </p:extLst>
          </p:nvPr>
        </p:nvGraphicFramePr>
        <p:xfrm>
          <a:off x="465987" y="1651210"/>
          <a:ext cx="3736200" cy="221065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2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4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of buildings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demand grid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~175 MWh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2012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collector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m² (5 fields)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energy yield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MWh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fraction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20 %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power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kW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grid temperatures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/ 55 </a:t>
                      </a:r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C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store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m³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Feed-in type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Decentralized, surplus heat into grid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54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" b="21"/>
          <a:stretch/>
        </p:blipFill>
        <p:spPr>
          <a:xfrm>
            <a:off x="4572000" y="951571"/>
            <a:ext cx="4212000" cy="345401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265087"/>
            <a:ext cx="6948000" cy="464344"/>
          </a:xfrm>
        </p:spPr>
        <p:txBody>
          <a:bodyPr/>
          <a:lstStyle/>
          <a:p>
            <a:r>
              <a:rPr lang="en-US" dirty="0"/>
              <a:t>Solar district heating for villages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4572000" y="4405589"/>
            <a:ext cx="4212000" cy="223202"/>
          </a:xfrm>
        </p:spPr>
        <p:txBody>
          <a:bodyPr/>
          <a:lstStyle/>
          <a:p>
            <a:r>
              <a:rPr lang="de-DE" dirty="0" err="1"/>
              <a:t>picture</a:t>
            </a:r>
            <a:r>
              <a:rPr lang="de-DE" dirty="0"/>
              <a:t>: </a:t>
            </a:r>
            <a:r>
              <a:rPr lang="de-DE" dirty="0" err="1"/>
              <a:t>ibs</a:t>
            </a:r>
            <a:r>
              <a:rPr lang="de-DE" dirty="0"/>
              <a:t> Energie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xfrm>
            <a:off x="360363" y="950913"/>
            <a:ext cx="4211637" cy="3643312"/>
          </a:xfrm>
        </p:spPr>
        <p:txBody>
          <a:bodyPr/>
          <a:lstStyle/>
          <a:p>
            <a:r>
              <a:rPr lang="en-US" dirty="0"/>
              <a:t>Community of </a:t>
            </a:r>
            <a:r>
              <a:rPr lang="en-US" dirty="0" err="1"/>
              <a:t>Neuerkirch-Külz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Hunsrück</a:t>
            </a:r>
            <a:r>
              <a:rPr lang="en-US" dirty="0"/>
              <a:t> region)</a:t>
            </a:r>
            <a:endParaRPr lang="de-DE" dirty="0"/>
          </a:p>
        </p:txBody>
      </p:sp>
      <p:graphicFrame>
        <p:nvGraphicFramePr>
          <p:cNvPr id="11" name="Inhaltsplatzhalter 8">
            <a:extLst>
              <a:ext uri="{FF2B5EF4-FFF2-40B4-BE49-F238E27FC236}">
                <a16:creationId xmlns:a16="http://schemas.microsoft.com/office/drawing/2014/main" id="{A529A9CE-D488-6B16-ABFA-08E93067D0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1825403"/>
              </p:ext>
            </p:extLst>
          </p:nvPr>
        </p:nvGraphicFramePr>
        <p:xfrm>
          <a:off x="465987" y="1657983"/>
          <a:ext cx="3736200" cy="22376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2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4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Inhabitants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 rate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80 %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Commissioning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2016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collector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1,422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area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3,700 m²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energy yield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625 MWh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fraction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20 %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power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0" i="0" u="none" strike="noStrike" kern="1200" baseline="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0,9 MW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 grid temperatures</a:t>
                      </a: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/ 60 </a:t>
                      </a:r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C | 80 / 55 °C</a:t>
                      </a:r>
                      <a:endParaRPr lang="en-GB" sz="90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27000" marT="40482" marB="4048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124">
                <a:tc>
                  <a:txBody>
                    <a:bodyPr/>
                    <a:lstStyle/>
                    <a:p>
                      <a:r>
                        <a:rPr lang="en-GB" sz="900" b="1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 of heating grid</a:t>
                      </a:r>
                    </a:p>
                  </a:txBody>
                  <a:tcPr marL="72000" marR="36000" marT="53976" marB="5397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km</a:t>
                      </a:r>
                    </a:p>
                  </a:txBody>
                  <a:tcPr marL="72000" marR="36000" marT="53976" marB="5397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080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7fMmooToSSjS2rBmain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7fMmooToSSjS2rBmain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LDgtQ7OW5nT7YqYDFzh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7fMmooToSSjS2rBmain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7fMmooToSSjS2rBmain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7fMmooToSSjS2rBmain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EUT_Präsentation_Master_Template">
  <a:themeElements>
    <a:clrScheme name="Paradigma">
      <a:dk1>
        <a:srgbClr val="3F3F3F"/>
      </a:dk1>
      <a:lt1>
        <a:sysClr val="window" lastClr="FFFFFF"/>
      </a:lt1>
      <a:dk2>
        <a:srgbClr val="595959"/>
      </a:dk2>
      <a:lt2>
        <a:srgbClr val="B4B4B4"/>
      </a:lt2>
      <a:accent1>
        <a:srgbClr val="FFDB00"/>
      </a:accent1>
      <a:accent2>
        <a:srgbClr val="5DA127"/>
      </a:accent2>
      <a:accent3>
        <a:srgbClr val="E53527"/>
      </a:accent3>
      <a:accent4>
        <a:srgbClr val="008FCB"/>
      </a:accent4>
      <a:accent5>
        <a:srgbClr val="F29400"/>
      </a:accent5>
      <a:accent6>
        <a:srgbClr val="BB8714"/>
      </a:accent6>
      <a:hlink>
        <a:srgbClr val="3F3F3F"/>
      </a:hlink>
      <a:folHlink>
        <a:srgbClr val="B4B4B4"/>
      </a:folHlink>
    </a:clrScheme>
    <a:fontScheme name="Paradig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659b8b-3d4f-4d91-8211-e82463345c55" xsi:nil="true"/>
    <lcf76f155ced4ddcb4097134ff3c332f xmlns="61ee4f6f-1c67-49d4-9c09-b9adfe39c57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4F32B40D4EC9649B994DA26D31C55E5" ma:contentTypeVersion="12" ma:contentTypeDescription="Ein neues Dokument erstellen." ma:contentTypeScope="" ma:versionID="e13f6ce4d61f09244e52ac1080c46968">
  <xsd:schema xmlns:xsd="http://www.w3.org/2001/XMLSchema" xmlns:xs="http://www.w3.org/2001/XMLSchema" xmlns:p="http://schemas.microsoft.com/office/2006/metadata/properties" xmlns:ns2="61ee4f6f-1c67-49d4-9c09-b9adfe39c572" xmlns:ns3="27659b8b-3d4f-4d91-8211-e82463345c55" targetNamespace="http://schemas.microsoft.com/office/2006/metadata/properties" ma:root="true" ma:fieldsID="988b630a4e42924cc3312ad727ef8532" ns2:_="" ns3:_="">
    <xsd:import namespace="61ee4f6f-1c67-49d4-9c09-b9adfe39c572"/>
    <xsd:import namespace="27659b8b-3d4f-4d91-8211-e82463345c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ee4f6f-1c67-49d4-9c09-b9adfe39c5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e59bc758-decc-4b03-9f52-974cd862d3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659b8b-3d4f-4d91-8211-e82463345c5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3497d87-2d49-4b1b-b1ad-45861909b903}" ma:internalName="TaxCatchAll" ma:showField="CatchAllData" ma:web="27659b8b-3d4f-4d91-8211-e82463345c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CA37AD-1C00-4871-8D92-36553C792E6F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7659b8b-3d4f-4d91-8211-e82463345c55"/>
    <ds:schemaRef ds:uri="61ee4f6f-1c67-49d4-9c09-b9adfe39c57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3EEF69F-3EBA-49C4-AF68-AC2D645975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86585B-861D-40BE-A034-19FAAC588E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ee4f6f-1c67-49d4-9c09-b9adfe39c572"/>
    <ds:schemaRef ds:uri="27659b8b-3d4f-4d91-8211-e82463345c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REUT_Präsentation_Master_Template</Template>
  <TotalTime>0</TotalTime>
  <Words>811</Words>
  <Application>Microsoft Office PowerPoint</Application>
  <PresentationFormat>Bildschirmpräsentation (16:9)</PresentationFormat>
  <Paragraphs>225</Paragraphs>
  <Slides>16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Segoe UI</vt:lpstr>
      <vt:lpstr>Symbol</vt:lpstr>
      <vt:lpstr>REUT_Präsentation_Master_Template</vt:lpstr>
      <vt:lpstr>think-cell Folie</vt:lpstr>
      <vt:lpstr>PowerPoint-Präsentation</vt:lpstr>
      <vt:lpstr>The solar Experts</vt:lpstr>
      <vt:lpstr>Business fields</vt:lpstr>
      <vt:lpstr>the brand ritter XL solar</vt:lpstr>
      <vt:lpstr>Reasons for solar in district heating grids</vt:lpstr>
      <vt:lpstr>Realized solar thermal plants</vt:lpstr>
      <vt:lpstr>the brand ritter XL solar</vt:lpstr>
      <vt:lpstr>Small living areas</vt:lpstr>
      <vt:lpstr>Solar district heating for villages</vt:lpstr>
      <vt:lpstr>Solar district heating for villages</vt:lpstr>
      <vt:lpstr>Solar district heating for cities</vt:lpstr>
      <vt:lpstr>Solar district heating for cities</vt:lpstr>
      <vt:lpstr>Solar district heating for cities</vt:lpstr>
      <vt:lpstr>Solar district heating for cities</vt:lpstr>
      <vt:lpstr>Conclusion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Dominik Bestenlehner</dc:creator>
  <cp:lastModifiedBy>Luc Heinkele</cp:lastModifiedBy>
  <cp:revision>45</cp:revision>
  <dcterms:created xsi:type="dcterms:W3CDTF">2022-11-03T07:22:55Z</dcterms:created>
  <dcterms:modified xsi:type="dcterms:W3CDTF">2024-10-11T11:52:58Z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0x01010004F32B40D4EC9649B994DA26D31C55E5</vt:lpwstr>
  </property>
</Properties>
</file>